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512" r:id="rId2"/>
    <p:sldId id="523" r:id="rId3"/>
    <p:sldId id="524" r:id="rId4"/>
    <p:sldId id="536" r:id="rId5"/>
    <p:sldId id="525" r:id="rId6"/>
    <p:sldId id="526" r:id="rId7"/>
    <p:sldId id="540" r:id="rId8"/>
    <p:sldId id="539" r:id="rId9"/>
    <p:sldId id="538" r:id="rId10"/>
    <p:sldId id="533" r:id="rId11"/>
    <p:sldId id="553" r:id="rId12"/>
    <p:sldId id="554" r:id="rId13"/>
    <p:sldId id="551" r:id="rId14"/>
    <p:sldId id="556" r:id="rId15"/>
    <p:sldId id="494" r:id="rId16"/>
    <p:sldId id="532" r:id="rId17"/>
    <p:sldId id="53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7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1" autoAdjust="0"/>
    <p:restoredTop sz="80221" autoAdjust="0"/>
  </p:normalViewPr>
  <p:slideViewPr>
    <p:cSldViewPr snapToGrid="0">
      <p:cViewPr varScale="1">
        <p:scale>
          <a:sx n="51" d="100"/>
          <a:sy n="51" d="100"/>
        </p:scale>
        <p:origin x="1376" y="3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1" u="none" strike="noStrike" kern="1200" spc="0" baseline="0">
                <a:solidFill>
                  <a:schemeClr val="tx1">
                    <a:lumMod val="65000"/>
                    <a:lumOff val="35000"/>
                  </a:schemeClr>
                </a:solidFill>
                <a:latin typeface="+mn-lt"/>
                <a:ea typeface="+mn-ea"/>
                <a:cs typeface="+mn-cs"/>
              </a:defRPr>
            </a:pPr>
            <a:r>
              <a:rPr lang="en-PH" b="1" i="1" dirty="0">
                <a:solidFill>
                  <a:schemeClr val="tx1"/>
                </a:solidFill>
              </a:rPr>
              <a:t>Fund Contribution (in USD million)</a:t>
            </a:r>
          </a:p>
        </c:rich>
      </c:tx>
      <c:overlay val="0"/>
      <c:spPr>
        <a:noFill/>
        <a:ln>
          <a:noFill/>
        </a:ln>
        <a:effectLst/>
      </c:spPr>
      <c:txPr>
        <a:bodyPr rot="0" spcFirstLastPara="1" vertOverflow="ellipsis" vert="horz" wrap="square" anchor="ctr" anchorCtr="1"/>
        <a:lstStyle/>
        <a:p>
          <a:pPr>
            <a:defRPr sz="1862"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72881810109282"/>
          <c:y val="0.19834170301203993"/>
          <c:w val="0.41396515352978513"/>
          <c:h val="0.63841541938236024"/>
        </c:manualLayout>
      </c:layout>
      <c:doughnutChart>
        <c:varyColors val="1"/>
        <c:ser>
          <c:idx val="0"/>
          <c:order val="0"/>
          <c:tx>
            <c:strRef>
              <c:f>Sheet1!$B$1</c:f>
              <c:strCache>
                <c:ptCount val="1"/>
                <c:pt idx="0">
                  <c:v>Fund Contribution (in USD million)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89B-4343-973B-16706F38BA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89B-4343-973B-16706F38BA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89B-4343-973B-16706F38BA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89B-4343-973B-16706F38BAB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Philippine Government</c:v>
                </c:pt>
                <c:pt idx="1">
                  <c:v>Australian Government via ADB</c:v>
                </c:pt>
                <c:pt idx="2">
                  <c:v>Urban Climate Change Resilience Trust Fund (UCCRTF) via ADB</c:v>
                </c:pt>
              </c:strCache>
            </c:strRef>
          </c:cat>
          <c:val>
            <c:numRef>
              <c:f>Sheet1!$B$2:$B$5</c:f>
              <c:numCache>
                <c:formatCode>General</c:formatCode>
                <c:ptCount val="4"/>
                <c:pt idx="0">
                  <c:v>84</c:v>
                </c:pt>
                <c:pt idx="1">
                  <c:v>18</c:v>
                </c:pt>
                <c:pt idx="2">
                  <c:v>2.5</c:v>
                </c:pt>
              </c:numCache>
            </c:numRef>
          </c:val>
          <c:extLst>
            <c:ext xmlns:c16="http://schemas.microsoft.com/office/drawing/2014/chart" uri="{C3380CC4-5D6E-409C-BE32-E72D297353CC}">
              <c16:uniqueId val="{00000008-289B-4343-973B-16706F38BAB1}"/>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egendEntry>
        <c:idx val="3"/>
        <c:delete val="1"/>
      </c:legendEntry>
      <c:layout>
        <c:manualLayout>
          <c:xMode val="edge"/>
          <c:yMode val="edge"/>
          <c:x val="0.49885606888719897"/>
          <c:y val="0.20474288041736191"/>
          <c:w val="0.49234268406156539"/>
          <c:h val="0.606139603188056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B3705-766C-4211-A29E-01562C823FBF}" type="datetimeFigureOut">
              <a:rPr lang="en-US" smtClean="0"/>
              <a:t>2/27/2020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5CF09-D1B8-4994-9865-74524EFCD913}" type="slidenum">
              <a:rPr lang="en-US" smtClean="0"/>
              <a:t>‹#›</a:t>
            </a:fld>
            <a:endParaRPr lang="en-US"/>
          </a:p>
        </p:txBody>
      </p:sp>
    </p:spTree>
    <p:extLst>
      <p:ext uri="{BB962C8B-B14F-4D97-AF65-F5344CB8AC3E}">
        <p14:creationId xmlns:p14="http://schemas.microsoft.com/office/powerpoint/2010/main" val="95213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pp.gov.ph/list-of-projec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BC58A-3862-429C-8F31-9952C466B949}" type="slidenum">
              <a:rPr lang="en-US" smtClean="0"/>
              <a:t>1</a:t>
            </a:fld>
            <a:endParaRPr lang="en-US"/>
          </a:p>
        </p:txBody>
      </p:sp>
    </p:spTree>
    <p:extLst>
      <p:ext uri="{BB962C8B-B14F-4D97-AF65-F5344CB8AC3E}">
        <p14:creationId xmlns:p14="http://schemas.microsoft.com/office/powerpoint/2010/main" val="423581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PH" sz="1200" b="0" i="0" u="none" strike="noStrike" kern="1200" dirty="0">
                <a:solidFill>
                  <a:schemeClr val="tx1"/>
                </a:solidFill>
                <a:effectLst/>
                <a:latin typeface="+mn-lt"/>
                <a:ea typeface="+mn-ea"/>
                <a:cs typeface="+mn-cs"/>
              </a:rPr>
              <a:t>LUZON</a:t>
            </a:r>
          </a:p>
          <a:p>
            <a:pPr marL="228600" indent="-228600">
              <a:buFont typeface="+mj-lt"/>
              <a:buAutoNum type="arabicPeriod"/>
            </a:pPr>
            <a:r>
              <a:rPr lang="en-PH" sz="1200" b="0" i="0" u="none" strike="noStrike" kern="1200" dirty="0" err="1">
                <a:solidFill>
                  <a:schemeClr val="tx1"/>
                </a:solidFill>
                <a:effectLst/>
                <a:latin typeface="+mn-lt"/>
                <a:ea typeface="+mn-ea"/>
                <a:cs typeface="+mn-cs"/>
              </a:rPr>
              <a:t>Baggao</a:t>
            </a:r>
            <a:r>
              <a:rPr lang="en-PH" sz="1200" b="0" i="0" u="none" strike="noStrike" kern="1200" dirty="0">
                <a:solidFill>
                  <a:schemeClr val="tx1"/>
                </a:solidFill>
                <a:effectLst/>
                <a:latin typeface="+mn-lt"/>
                <a:ea typeface="+mn-ea"/>
                <a:cs typeface="+mn-cs"/>
              </a:rPr>
              <a:t> Water Supply Project</a:t>
            </a:r>
            <a:r>
              <a:rPr lang="en-PH" dirty="0"/>
              <a:t> - W</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PH" sz="1200" b="0" i="0" u="none" strike="noStrike" kern="1200" dirty="0" err="1">
                <a:solidFill>
                  <a:schemeClr val="tx1"/>
                </a:solidFill>
                <a:effectLst/>
                <a:latin typeface="+mn-lt"/>
                <a:ea typeface="+mn-ea"/>
                <a:cs typeface="+mn-cs"/>
              </a:rPr>
              <a:t>Lumbo</a:t>
            </a:r>
            <a:r>
              <a:rPr lang="en-PH" sz="1200" b="0" i="0" u="none" strike="noStrike" kern="1200" dirty="0">
                <a:solidFill>
                  <a:schemeClr val="tx1"/>
                </a:solidFill>
                <a:effectLst/>
                <a:latin typeface="+mn-lt"/>
                <a:ea typeface="+mn-ea"/>
                <a:cs typeface="+mn-cs"/>
              </a:rPr>
              <a:t> Spring Bulk Water Supply Project</a:t>
            </a:r>
            <a:r>
              <a:rPr lang="en-PH" dirty="0"/>
              <a:t> - W</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PH" sz="1200" b="0" i="0" u="none" strike="noStrike" kern="1200" dirty="0">
                <a:solidFill>
                  <a:schemeClr val="tx1"/>
                </a:solidFill>
                <a:effectLst/>
                <a:latin typeface="+mn-lt"/>
                <a:ea typeface="+mn-ea"/>
                <a:cs typeface="+mn-cs"/>
              </a:rPr>
              <a:t>UP Los </a:t>
            </a:r>
            <a:r>
              <a:rPr lang="en-PH" sz="1200" b="0" i="0" u="none" strike="noStrike" kern="1200" dirty="0" err="1">
                <a:solidFill>
                  <a:schemeClr val="tx1"/>
                </a:solidFill>
                <a:effectLst/>
                <a:latin typeface="+mn-lt"/>
                <a:ea typeface="+mn-ea"/>
                <a:cs typeface="+mn-cs"/>
              </a:rPr>
              <a:t>Baños</a:t>
            </a:r>
            <a:r>
              <a:rPr lang="en-PH" sz="1200" b="0" i="0" u="none" strike="noStrike" kern="1200" dirty="0">
                <a:solidFill>
                  <a:schemeClr val="tx1"/>
                </a:solidFill>
                <a:effectLst/>
                <a:latin typeface="+mn-lt"/>
                <a:ea typeface="+mn-ea"/>
                <a:cs typeface="+mn-cs"/>
              </a:rPr>
              <a:t> Agro-Industrial Information and Technology Parks Project</a:t>
            </a:r>
            <a:r>
              <a:rPr lang="en-PH" dirty="0"/>
              <a:t> -</a:t>
            </a:r>
            <a:r>
              <a:rPr lang="en-PH" baseline="0" dirty="0"/>
              <a:t> PD</a:t>
            </a:r>
            <a:endParaRPr lang="en-PH"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PH" sz="1200" b="0" i="0" u="none" strike="noStrike" kern="1200" dirty="0">
                <a:solidFill>
                  <a:schemeClr val="tx1"/>
                </a:solidFill>
                <a:effectLst/>
                <a:latin typeface="+mn-lt"/>
                <a:ea typeface="+mn-ea"/>
                <a:cs typeface="+mn-cs"/>
              </a:rPr>
              <a:t>CSU-</a:t>
            </a:r>
            <a:r>
              <a:rPr lang="en-PH" sz="1200" b="0" i="0" u="none" strike="noStrike" kern="1200" dirty="0" err="1">
                <a:solidFill>
                  <a:schemeClr val="tx1"/>
                </a:solidFill>
                <a:effectLst/>
                <a:latin typeface="+mn-lt"/>
                <a:ea typeface="+mn-ea"/>
                <a:cs typeface="+mn-cs"/>
              </a:rPr>
              <a:t>Piat</a:t>
            </a:r>
            <a:r>
              <a:rPr lang="en-PH" sz="1200" b="0" i="0" u="none" strike="noStrike" kern="1200" dirty="0">
                <a:solidFill>
                  <a:schemeClr val="tx1"/>
                </a:solidFill>
                <a:effectLst/>
                <a:latin typeface="+mn-lt"/>
                <a:ea typeface="+mn-ea"/>
                <a:cs typeface="+mn-cs"/>
              </a:rPr>
              <a:t> Mixed-Use Tourism Project -</a:t>
            </a:r>
            <a:r>
              <a:rPr lang="en-PH" sz="1200" b="0" i="0" u="none" strike="noStrike" kern="1200" baseline="0" dirty="0">
                <a:solidFill>
                  <a:schemeClr val="tx1"/>
                </a:solidFill>
                <a:effectLst/>
                <a:latin typeface="+mn-lt"/>
                <a:ea typeface="+mn-ea"/>
                <a:cs typeface="+mn-cs"/>
              </a:rPr>
              <a:t> T</a:t>
            </a:r>
            <a:endParaRPr lang="en-PH"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PH" dirty="0"/>
          </a:p>
          <a:p>
            <a:pPr marL="0" marR="0" lvl="0" indent="0" algn="l" defTabSz="914400" rtl="0" eaLnBrk="1" fontAlgn="auto" latinLnBrk="0" hangingPunct="1">
              <a:lnSpc>
                <a:spcPct val="100000"/>
              </a:lnSpc>
              <a:spcBef>
                <a:spcPts val="0"/>
              </a:spcBef>
              <a:spcAft>
                <a:spcPts val="0"/>
              </a:spcAft>
              <a:buClrTx/>
              <a:buSzTx/>
              <a:buFontTx/>
              <a:buNone/>
              <a:tabLst/>
              <a:defRPr/>
            </a:pPr>
            <a:r>
              <a:rPr lang="en-PH" dirty="0"/>
              <a:t>M. MANILA</a:t>
            </a:r>
          </a:p>
          <a:p>
            <a:pPr marL="228600" indent="-228600">
              <a:buAutoNum type="arabicPeriod"/>
            </a:pPr>
            <a:r>
              <a:rPr lang="en-PH" sz="1200" b="0" i="0" u="none" strike="noStrike" kern="1200" dirty="0">
                <a:solidFill>
                  <a:schemeClr val="tx1"/>
                </a:solidFill>
                <a:effectLst/>
                <a:latin typeface="+mn-lt"/>
                <a:ea typeface="+mn-ea"/>
                <a:cs typeface="+mn-cs"/>
              </a:rPr>
              <a:t>Club </a:t>
            </a:r>
            <a:r>
              <a:rPr lang="en-PH" sz="1200" b="0" i="0" u="none" strike="noStrike" kern="1200" dirty="0" err="1">
                <a:solidFill>
                  <a:schemeClr val="tx1"/>
                </a:solidFill>
                <a:effectLst/>
                <a:latin typeface="+mn-lt"/>
                <a:ea typeface="+mn-ea"/>
                <a:cs typeface="+mn-cs"/>
              </a:rPr>
              <a:t>Intramuros</a:t>
            </a:r>
            <a:r>
              <a:rPr lang="en-PH" sz="1200" b="0" i="0" u="none" strike="noStrike" kern="1200" dirty="0">
                <a:solidFill>
                  <a:schemeClr val="tx1"/>
                </a:solidFill>
                <a:effectLst/>
                <a:latin typeface="+mn-lt"/>
                <a:ea typeface="+mn-ea"/>
                <a:cs typeface="+mn-cs"/>
              </a:rPr>
              <a:t> Golf Course Project</a:t>
            </a:r>
            <a:r>
              <a:rPr lang="en-PH" dirty="0"/>
              <a:t> - 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PH" sz="1200" b="0" i="0" u="none" strike="noStrike" kern="1200" dirty="0">
                <a:solidFill>
                  <a:schemeClr val="tx1"/>
                </a:solidFill>
                <a:effectLst/>
                <a:latin typeface="+mn-lt"/>
                <a:ea typeface="+mn-ea"/>
                <a:cs typeface="+mn-cs"/>
              </a:rPr>
              <a:t>Rizal Park Western Section Development Project</a:t>
            </a:r>
            <a:r>
              <a:rPr lang="en-PH" dirty="0"/>
              <a:t> -</a:t>
            </a:r>
            <a:r>
              <a:rPr lang="en-PH" baseline="0" dirty="0"/>
              <a:t> T</a:t>
            </a:r>
            <a:endParaRPr lang="en-PH"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PH" sz="1200" b="0" i="0" u="none" strike="noStrike" kern="1200" dirty="0">
                <a:solidFill>
                  <a:schemeClr val="tx1"/>
                </a:solidFill>
                <a:effectLst/>
                <a:latin typeface="+mn-lt"/>
                <a:ea typeface="+mn-ea"/>
                <a:cs typeface="+mn-cs"/>
              </a:rPr>
              <a:t>Quezon City Integrated Solid Waste Management Facility -</a:t>
            </a:r>
            <a:r>
              <a:rPr lang="en-PH" dirty="0"/>
              <a:t> S</a:t>
            </a:r>
          </a:p>
          <a:p>
            <a:pPr marL="228600" indent="-228600">
              <a:buAutoNum type="arabicPeriod"/>
            </a:pPr>
            <a:r>
              <a:rPr lang="en-PH" sz="1200" b="0" i="0" u="none" strike="noStrike" kern="1200" dirty="0">
                <a:solidFill>
                  <a:schemeClr val="tx1"/>
                </a:solidFill>
                <a:effectLst/>
                <a:latin typeface="+mn-lt"/>
                <a:ea typeface="+mn-ea"/>
                <a:cs typeface="+mn-cs"/>
              </a:rPr>
              <a:t>No Contact Apprehension Project (Quezon City)</a:t>
            </a:r>
            <a:r>
              <a:rPr lang="en-PH" dirty="0"/>
              <a:t> -</a:t>
            </a:r>
            <a:r>
              <a:rPr lang="en-PH" dirty="0" err="1"/>
              <a:t>Tr</a:t>
            </a:r>
            <a:endParaRPr lang="en-PH" dirty="0"/>
          </a:p>
          <a:p>
            <a:pPr marL="228600" indent="-228600">
              <a:buAutoNum type="arabicPeriod"/>
            </a:pPr>
            <a:r>
              <a:rPr lang="en-PH" sz="1200" b="0" i="0" u="none" strike="noStrike" kern="1200" dirty="0">
                <a:solidFill>
                  <a:schemeClr val="tx1"/>
                </a:solidFill>
                <a:effectLst/>
                <a:latin typeface="+mn-lt"/>
                <a:ea typeface="+mn-ea"/>
                <a:cs typeface="+mn-cs"/>
              </a:rPr>
              <a:t>Footbridge Development Project (Quezon City) - V</a:t>
            </a:r>
          </a:p>
          <a:p>
            <a:pPr marL="228600" indent="-228600">
              <a:buAutoNum type="arabicPeriod"/>
            </a:pPr>
            <a:r>
              <a:rPr lang="en-PH" sz="1200" b="0" i="0" u="none" strike="noStrike" kern="1200" dirty="0">
                <a:solidFill>
                  <a:schemeClr val="tx1"/>
                </a:solidFill>
                <a:effectLst/>
                <a:latin typeface="+mn-lt"/>
                <a:ea typeface="+mn-ea"/>
                <a:cs typeface="+mn-cs"/>
              </a:rPr>
              <a:t>Construction, and Operation and Maintenance (O&amp;M) of a Pay Parking and Commercial Building in Marikina City</a:t>
            </a:r>
            <a:r>
              <a:rPr lang="en-PH" dirty="0"/>
              <a:t> - V</a:t>
            </a:r>
          </a:p>
          <a:p>
            <a:pPr marL="228600" indent="-228600">
              <a:buAutoNum type="arabicPeriod"/>
            </a:pPr>
            <a:r>
              <a:rPr lang="en-PH" sz="1200" b="0" i="0" u="none" strike="noStrike" kern="1200" dirty="0">
                <a:solidFill>
                  <a:schemeClr val="tx1"/>
                </a:solidFill>
                <a:effectLst/>
                <a:latin typeface="+mn-lt"/>
                <a:ea typeface="+mn-ea"/>
                <a:cs typeface="+mn-cs"/>
              </a:rPr>
              <a:t>Integrated Waste Management Project (Marikina City)</a:t>
            </a:r>
            <a:r>
              <a:rPr lang="en-PH" dirty="0"/>
              <a:t> - 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PH" dirty="0"/>
          </a:p>
          <a:p>
            <a:pPr marL="0" marR="0" lvl="0" indent="0" algn="l" defTabSz="914400" rtl="0" eaLnBrk="1" fontAlgn="auto" latinLnBrk="0" hangingPunct="1">
              <a:lnSpc>
                <a:spcPct val="100000"/>
              </a:lnSpc>
              <a:spcBef>
                <a:spcPts val="0"/>
              </a:spcBef>
              <a:spcAft>
                <a:spcPts val="0"/>
              </a:spcAft>
              <a:buClrTx/>
              <a:buSzTx/>
              <a:buFontTx/>
              <a:buNone/>
              <a:tabLst/>
              <a:defRPr/>
            </a:pPr>
            <a:r>
              <a:rPr lang="en-PH" dirty="0"/>
              <a:t>VISAYAS</a:t>
            </a:r>
            <a:endParaRPr lang="en-PH" sz="1200" b="0" i="0" u="none" strike="noStrike" kern="1200" dirty="0">
              <a:solidFill>
                <a:schemeClr val="tx1"/>
              </a:solidFill>
              <a:effectLst/>
              <a:latin typeface="+mn-lt"/>
              <a:ea typeface="+mn-ea"/>
              <a:cs typeface="+mn-cs"/>
            </a:endParaRPr>
          </a:p>
          <a:p>
            <a:pPr marL="228600" indent="-228600">
              <a:buAutoNum type="arabicPeriod"/>
            </a:pPr>
            <a:r>
              <a:rPr lang="en-PH" sz="1200" b="0" i="0" u="none" strike="noStrike" kern="1200" dirty="0">
                <a:solidFill>
                  <a:schemeClr val="tx1"/>
                </a:solidFill>
                <a:effectLst/>
                <a:latin typeface="+mn-lt"/>
                <a:ea typeface="+mn-ea"/>
                <a:cs typeface="+mn-cs"/>
              </a:rPr>
              <a:t>Rehabilitation of Municipal Slaughterhouse, Operation and Maintenance of the Whole </a:t>
            </a:r>
            <a:r>
              <a:rPr lang="en-PH" sz="1200" b="0" i="0" u="none" strike="noStrike" kern="1200" dirty="0" err="1">
                <a:solidFill>
                  <a:schemeClr val="tx1"/>
                </a:solidFill>
                <a:effectLst/>
                <a:latin typeface="+mn-lt"/>
                <a:ea typeface="+mn-ea"/>
                <a:cs typeface="+mn-cs"/>
              </a:rPr>
              <a:t>Kalibo</a:t>
            </a:r>
            <a:r>
              <a:rPr lang="en-PH" sz="1200" b="0" i="0" u="none" strike="noStrike" kern="1200" dirty="0">
                <a:solidFill>
                  <a:schemeClr val="tx1"/>
                </a:solidFill>
                <a:effectLst/>
                <a:latin typeface="+mn-lt"/>
                <a:ea typeface="+mn-ea"/>
                <a:cs typeface="+mn-cs"/>
              </a:rPr>
              <a:t> Meat Plant - PD</a:t>
            </a:r>
          </a:p>
          <a:p>
            <a:pPr marL="228600" indent="-228600">
              <a:buAutoNum type="arabicPeriod"/>
            </a:pPr>
            <a:r>
              <a:rPr lang="en-PH" sz="1200" b="0" i="0" u="none" strike="noStrike" kern="1200" dirty="0" err="1">
                <a:solidFill>
                  <a:schemeClr val="tx1"/>
                </a:solidFill>
                <a:effectLst/>
                <a:latin typeface="+mn-lt"/>
                <a:ea typeface="+mn-ea"/>
                <a:cs typeface="+mn-cs"/>
              </a:rPr>
              <a:t>Balicasag</a:t>
            </a:r>
            <a:r>
              <a:rPr lang="en-PH" sz="1200" b="0" i="0" u="none" strike="noStrike" kern="1200" dirty="0">
                <a:solidFill>
                  <a:schemeClr val="tx1"/>
                </a:solidFill>
                <a:effectLst/>
                <a:latin typeface="+mn-lt"/>
                <a:ea typeface="+mn-ea"/>
                <a:cs typeface="+mn-cs"/>
              </a:rPr>
              <a:t> Island Dive Resort Development Project</a:t>
            </a:r>
            <a:r>
              <a:rPr lang="en-PH" dirty="0"/>
              <a:t> - 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PH" sz="1200" b="0" i="0" u="none" strike="noStrike" kern="1200" dirty="0">
                <a:solidFill>
                  <a:schemeClr val="tx1"/>
                </a:solidFill>
                <a:effectLst/>
                <a:latin typeface="+mn-lt"/>
                <a:ea typeface="+mn-ea"/>
                <a:cs typeface="+mn-cs"/>
              </a:rPr>
              <a:t>Cebu City Solid Waste Management Project</a:t>
            </a:r>
            <a:r>
              <a:rPr lang="en-PH" dirty="0"/>
              <a:t> - S</a:t>
            </a:r>
          </a:p>
          <a:p>
            <a:pPr marL="228600" indent="-228600">
              <a:buAutoNum type="arabicPeriod"/>
            </a:pPr>
            <a:r>
              <a:rPr lang="en-PH" sz="1200" b="0" i="0" u="none" strike="noStrike" kern="1200" dirty="0">
                <a:solidFill>
                  <a:schemeClr val="tx1"/>
                </a:solidFill>
                <a:effectLst/>
                <a:latin typeface="+mn-lt"/>
                <a:ea typeface="+mn-ea"/>
                <a:cs typeface="+mn-cs"/>
              </a:rPr>
              <a:t>Iloilo City Integrated Solid Waste Facility Management Project</a:t>
            </a:r>
            <a:r>
              <a:rPr lang="en-PH" dirty="0"/>
              <a:t> - S</a:t>
            </a:r>
          </a:p>
          <a:p>
            <a:pPr marL="228600" indent="-228600">
              <a:buAutoNum type="arabicPeriod"/>
            </a:pPr>
            <a:r>
              <a:rPr lang="en-PH" sz="1200" b="0" i="0" u="none" strike="noStrike" kern="1200" dirty="0" err="1">
                <a:solidFill>
                  <a:schemeClr val="tx1"/>
                </a:solidFill>
                <a:effectLst/>
                <a:latin typeface="+mn-lt"/>
                <a:ea typeface="+mn-ea"/>
                <a:cs typeface="+mn-cs"/>
              </a:rPr>
              <a:t>Ormoc</a:t>
            </a:r>
            <a:r>
              <a:rPr lang="en-PH" sz="1200" b="0" i="0" u="none" strike="noStrike" kern="1200" dirty="0">
                <a:solidFill>
                  <a:schemeClr val="tx1"/>
                </a:solidFill>
                <a:effectLst/>
                <a:latin typeface="+mn-lt"/>
                <a:ea typeface="+mn-ea"/>
                <a:cs typeface="+mn-cs"/>
              </a:rPr>
              <a:t> City Water Supply System Project</a:t>
            </a:r>
            <a:r>
              <a:rPr lang="en-PH" dirty="0"/>
              <a:t> -W</a:t>
            </a:r>
          </a:p>
          <a:p>
            <a:pPr marL="228600" indent="-228600">
              <a:buAutoNum type="arabicPeriod"/>
            </a:pPr>
            <a:r>
              <a:rPr lang="en-PH" sz="1200" b="0" i="0" u="none" strike="noStrike" kern="1200" dirty="0">
                <a:solidFill>
                  <a:schemeClr val="tx1"/>
                </a:solidFill>
                <a:effectLst/>
                <a:latin typeface="+mn-lt"/>
                <a:ea typeface="+mn-ea"/>
                <a:cs typeface="+mn-cs"/>
              </a:rPr>
              <a:t>Iloilo City Central and Terminal Public Markets</a:t>
            </a:r>
            <a:r>
              <a:rPr lang="en-PH" dirty="0"/>
              <a:t> -</a:t>
            </a:r>
            <a:r>
              <a:rPr lang="en-PH" baseline="0" dirty="0"/>
              <a:t> PD</a:t>
            </a:r>
            <a:endParaRPr lang="en-PH" dirty="0"/>
          </a:p>
          <a:p>
            <a:pPr marL="228600" indent="-228600">
              <a:buAutoNum type="arabicPeriod"/>
            </a:pPr>
            <a:r>
              <a:rPr lang="en-PH" sz="1200" b="0" i="0" u="none" strike="noStrike" kern="1200" dirty="0">
                <a:solidFill>
                  <a:schemeClr val="tx1"/>
                </a:solidFill>
                <a:effectLst/>
                <a:latin typeface="+mn-lt"/>
                <a:ea typeface="+mn-ea"/>
                <a:cs typeface="+mn-cs"/>
              </a:rPr>
              <a:t>Iloilo City "Triple A" Slaughterhouse Project</a:t>
            </a:r>
            <a:r>
              <a:rPr lang="en-PH" dirty="0"/>
              <a:t> - PD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PH" sz="1200" b="0" i="0" u="none" strike="noStrike" kern="1200" dirty="0">
                <a:solidFill>
                  <a:schemeClr val="tx1"/>
                </a:solidFill>
                <a:effectLst/>
                <a:latin typeface="+mn-lt"/>
                <a:ea typeface="+mn-ea"/>
                <a:cs typeface="+mn-cs"/>
              </a:rPr>
              <a:t>IT Project for the City of Naga, Cebu-UNLAD BAYAN Local Government Information System Project - IT</a:t>
            </a:r>
          </a:p>
          <a:p>
            <a:pPr marL="0" indent="0">
              <a:buNone/>
            </a:pPr>
            <a:br>
              <a:rPr lang="en-PH" sz="1200" b="0" i="0" u="none" strike="noStrike" kern="1200" dirty="0">
                <a:solidFill>
                  <a:schemeClr val="tx1"/>
                </a:solidFill>
                <a:effectLst/>
                <a:latin typeface="+mn-lt"/>
                <a:ea typeface="+mn-ea"/>
                <a:cs typeface="+mn-cs"/>
              </a:rPr>
            </a:br>
            <a:r>
              <a:rPr lang="en-PH" sz="1200" b="0" i="0" u="none" strike="noStrike" kern="1200" dirty="0">
                <a:solidFill>
                  <a:schemeClr val="tx1"/>
                </a:solidFill>
                <a:effectLst/>
                <a:latin typeface="+mn-lt"/>
                <a:ea typeface="+mn-ea"/>
                <a:cs typeface="+mn-cs"/>
              </a:rPr>
              <a:t>MINDANAO</a:t>
            </a:r>
          </a:p>
          <a:p>
            <a:pPr marL="228600" indent="-228600">
              <a:buAutoNum type="arabicPeriod"/>
            </a:pPr>
            <a:r>
              <a:rPr lang="en-PH" sz="1200" b="0" i="0" u="none" strike="noStrike" kern="1200" dirty="0">
                <a:solidFill>
                  <a:schemeClr val="tx1"/>
                </a:solidFill>
                <a:effectLst/>
                <a:latin typeface="+mn-lt"/>
                <a:ea typeface="+mn-ea"/>
                <a:cs typeface="+mn-cs"/>
              </a:rPr>
              <a:t>General Santos Public Market Project</a:t>
            </a:r>
            <a:r>
              <a:rPr lang="en-PH" dirty="0"/>
              <a:t> -PD</a:t>
            </a:r>
          </a:p>
          <a:p>
            <a:pPr marL="228600" indent="-228600">
              <a:buAutoNum type="arabicPeriod"/>
            </a:pPr>
            <a:r>
              <a:rPr lang="en-PH" sz="1200" b="0" i="0" u="none" strike="noStrike" kern="1200" dirty="0" err="1">
                <a:solidFill>
                  <a:schemeClr val="tx1"/>
                </a:solidFill>
                <a:effectLst/>
                <a:latin typeface="+mn-lt"/>
                <a:ea typeface="+mn-ea"/>
                <a:cs typeface="+mn-cs"/>
              </a:rPr>
              <a:t>Bislig</a:t>
            </a:r>
            <a:r>
              <a:rPr lang="en-PH" sz="1200" b="0" i="0" u="none" strike="noStrike" kern="1200" dirty="0">
                <a:solidFill>
                  <a:schemeClr val="tx1"/>
                </a:solidFill>
                <a:effectLst/>
                <a:latin typeface="+mn-lt"/>
                <a:ea typeface="+mn-ea"/>
                <a:cs typeface="+mn-cs"/>
              </a:rPr>
              <a:t> City Bulk Water Supply and </a:t>
            </a:r>
            <a:r>
              <a:rPr lang="en-PH" sz="1200" b="0" i="0" u="none" strike="noStrike" kern="1200" dirty="0" err="1">
                <a:solidFill>
                  <a:schemeClr val="tx1"/>
                </a:solidFill>
                <a:effectLst/>
                <a:latin typeface="+mn-lt"/>
                <a:ea typeface="+mn-ea"/>
                <a:cs typeface="+mn-cs"/>
              </a:rPr>
              <a:t>Septage</a:t>
            </a:r>
            <a:r>
              <a:rPr lang="en-PH" sz="1200" b="0" i="0" u="none" strike="noStrike" kern="1200" dirty="0">
                <a:solidFill>
                  <a:schemeClr val="tx1"/>
                </a:solidFill>
                <a:effectLst/>
                <a:latin typeface="+mn-lt"/>
                <a:ea typeface="+mn-ea"/>
                <a:cs typeface="+mn-cs"/>
              </a:rPr>
              <a:t> Project -</a:t>
            </a:r>
            <a:r>
              <a:rPr lang="en-PH" sz="1200" b="0" i="0" u="none" strike="noStrike" kern="1200" baseline="0" dirty="0">
                <a:solidFill>
                  <a:schemeClr val="tx1"/>
                </a:solidFill>
                <a:effectLst/>
                <a:latin typeface="+mn-lt"/>
                <a:ea typeface="+mn-ea"/>
                <a:cs typeface="+mn-cs"/>
              </a:rPr>
              <a:t> </a:t>
            </a:r>
            <a:r>
              <a:rPr lang="en-PH" sz="1200" b="0" i="0" u="none" strike="noStrike" kern="1200" dirty="0">
                <a:solidFill>
                  <a:schemeClr val="tx1"/>
                </a:solidFill>
                <a:effectLst/>
                <a:latin typeface="+mn-lt"/>
                <a:ea typeface="+mn-ea"/>
                <a:cs typeface="+mn-cs"/>
              </a:rPr>
              <a:t>W</a:t>
            </a:r>
          </a:p>
          <a:p>
            <a:pPr marL="228600" indent="-228600">
              <a:buAutoNum type="arabicPeriod"/>
            </a:pPr>
            <a:r>
              <a:rPr lang="en-PH" sz="1200" b="0" i="0" u="none" strike="noStrike" kern="1200" dirty="0">
                <a:solidFill>
                  <a:schemeClr val="tx1"/>
                </a:solidFill>
                <a:effectLst/>
                <a:latin typeface="+mn-lt"/>
                <a:ea typeface="+mn-ea"/>
                <a:cs typeface="+mn-cs"/>
              </a:rPr>
              <a:t>CDO Convention Center Project</a:t>
            </a:r>
            <a:r>
              <a:rPr lang="en-PH" dirty="0"/>
              <a:t> - T</a:t>
            </a:r>
          </a:p>
          <a:p>
            <a:pPr marL="228600" indent="-228600">
              <a:buAutoNum type="arabicPeriod"/>
            </a:pPr>
            <a:r>
              <a:rPr lang="en-PH" sz="1200" b="0" i="0" u="none" strike="noStrike" kern="1200" dirty="0">
                <a:solidFill>
                  <a:schemeClr val="tx1"/>
                </a:solidFill>
                <a:effectLst/>
                <a:latin typeface="+mn-lt"/>
                <a:ea typeface="+mn-ea"/>
                <a:cs typeface="+mn-cs"/>
              </a:rPr>
              <a:t>Unsolicited Proposal for the Redevelopment of the </a:t>
            </a:r>
            <a:r>
              <a:rPr lang="en-PH" sz="1200" b="0" i="0" u="none" strike="noStrike" kern="1200" dirty="0" err="1">
                <a:solidFill>
                  <a:schemeClr val="tx1"/>
                </a:solidFill>
                <a:effectLst/>
                <a:latin typeface="+mn-lt"/>
                <a:ea typeface="+mn-ea"/>
                <a:cs typeface="+mn-cs"/>
              </a:rPr>
              <a:t>Panabo</a:t>
            </a:r>
            <a:r>
              <a:rPr lang="en-PH" sz="1200" b="0" i="0" u="none" strike="noStrike" kern="1200" dirty="0">
                <a:solidFill>
                  <a:schemeClr val="tx1"/>
                </a:solidFill>
                <a:effectLst/>
                <a:latin typeface="+mn-lt"/>
                <a:ea typeface="+mn-ea"/>
                <a:cs typeface="+mn-cs"/>
              </a:rPr>
              <a:t> Town Center</a:t>
            </a:r>
            <a:r>
              <a:rPr lang="en-PH" dirty="0"/>
              <a:t> - PD</a:t>
            </a:r>
          </a:p>
        </p:txBody>
      </p:sp>
      <p:sp>
        <p:nvSpPr>
          <p:cNvPr id="4" name="Slide Number Placeholder 3"/>
          <p:cNvSpPr>
            <a:spLocks noGrp="1"/>
          </p:cNvSpPr>
          <p:nvPr>
            <p:ph type="sldNum" sz="quarter" idx="10"/>
          </p:nvPr>
        </p:nvSpPr>
        <p:spPr/>
        <p:txBody>
          <a:bodyPr/>
          <a:lstStyle/>
          <a:p>
            <a:fld id="{7AB5CF09-D1B8-4994-9865-74524EFCD913}" type="slidenum">
              <a:rPr lang="en-US" smtClean="0"/>
              <a:t>17</a:t>
            </a:fld>
            <a:endParaRPr lang="en-US"/>
          </a:p>
        </p:txBody>
      </p:sp>
    </p:spTree>
    <p:extLst>
      <p:ext uri="{BB962C8B-B14F-4D97-AF65-F5344CB8AC3E}">
        <p14:creationId xmlns:p14="http://schemas.microsoft.com/office/powerpoint/2010/main" val="192320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7AB5CF09-D1B8-4994-9865-74524EFCD913}" type="slidenum">
              <a:rPr lang="en-US" smtClean="0"/>
              <a:t>4</a:t>
            </a:fld>
            <a:endParaRPr lang="en-US"/>
          </a:p>
        </p:txBody>
      </p:sp>
    </p:spTree>
    <p:extLst>
      <p:ext uri="{BB962C8B-B14F-4D97-AF65-F5344CB8AC3E}">
        <p14:creationId xmlns:p14="http://schemas.microsoft.com/office/powerpoint/2010/main" val="94645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dirty="0">
                <a:solidFill>
                  <a:srgbClr val="002748"/>
                </a:solidFill>
              </a:rPr>
              <a:t>UCCRTF TARGET LOCAL PPP PROJECTS</a:t>
            </a:r>
            <a:r>
              <a:rPr lang="en-PH" sz="1200" b="0" baseline="0" dirty="0">
                <a:solidFill>
                  <a:srgbClr val="002748"/>
                </a:solidFill>
              </a:rPr>
              <a:t> </a:t>
            </a:r>
            <a:r>
              <a:rPr lang="en-PH" dirty="0"/>
              <a:t>mainly in the sectors of water, sanitation, waste management, open/green spaces, food security, renewable energy, and vertical infrastructure (green buildings) implemented by LGUs, LGCs, local SUCs, and local </a:t>
            </a:r>
            <a:r>
              <a:rPr lang="en-PH" dirty="0" err="1"/>
              <a:t>ecozones</a:t>
            </a:r>
            <a:r>
              <a:rPr lang="en-PH" dirty="0"/>
              <a:t>, among others.</a:t>
            </a:r>
          </a:p>
          <a:p>
            <a:endParaRPr lang="en-PH" dirty="0"/>
          </a:p>
        </p:txBody>
      </p:sp>
      <p:sp>
        <p:nvSpPr>
          <p:cNvPr id="4" name="Slide Number Placeholder 3"/>
          <p:cNvSpPr>
            <a:spLocks noGrp="1"/>
          </p:cNvSpPr>
          <p:nvPr>
            <p:ph type="sldNum" sz="quarter" idx="10"/>
          </p:nvPr>
        </p:nvSpPr>
        <p:spPr/>
        <p:txBody>
          <a:bodyPr/>
          <a:lstStyle/>
          <a:p>
            <a:fld id="{7AB5CF09-D1B8-4994-9865-74524EFCD913}" type="slidenum">
              <a:rPr lang="en-US" smtClean="0"/>
              <a:t>7</a:t>
            </a:fld>
            <a:endParaRPr lang="en-US"/>
          </a:p>
        </p:txBody>
      </p:sp>
    </p:spTree>
    <p:extLst>
      <p:ext uri="{BB962C8B-B14F-4D97-AF65-F5344CB8AC3E}">
        <p14:creationId xmlns:p14="http://schemas.microsoft.com/office/powerpoint/2010/main" val="155065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73481" y="5570179"/>
            <a:ext cx="5387786" cy="5277004"/>
          </a:xfrm>
          <a:prstGeom prst="rect">
            <a:avLst/>
          </a:prstGeom>
          <a:noFill/>
          <a:ln>
            <a:noFill/>
          </a:ln>
        </p:spPr>
        <p:txBody>
          <a:bodyPr lIns="91825" tIns="91825" rIns="91825" bIns="91825" anchor="ctr" anchorCtr="0">
            <a:noAutofit/>
          </a:bodyPr>
          <a:lstStyle/>
          <a:p>
            <a:r>
              <a:rPr lang="en-US" dirty="0"/>
              <a:t>Note: Only includes projects where the PPP Center is involved in either the development, appraisal, procurement or implementation, and those projects not belonging to the former but which the PPP Center is monitoring.</a:t>
            </a:r>
            <a:endParaRPr dirty="0"/>
          </a:p>
        </p:txBody>
      </p:sp>
      <p:sp>
        <p:nvSpPr>
          <p:cNvPr id="196" name="Shape 196"/>
          <p:cNvSpPr>
            <a:spLocks noGrp="1" noRot="1" noChangeAspect="1"/>
          </p:cNvSpPr>
          <p:nvPr>
            <p:ph type="sldImg" idx="2"/>
          </p:nvPr>
        </p:nvSpPr>
        <p:spPr>
          <a:xfrm>
            <a:off x="441325" y="882650"/>
            <a:ext cx="5854700" cy="4391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55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PH" sz="1200" b="0" i="0" u="none" strike="noStrike" kern="1200" dirty="0">
                <a:solidFill>
                  <a:schemeClr val="tx1"/>
                </a:solidFill>
                <a:effectLst/>
                <a:latin typeface="+mn-lt"/>
                <a:ea typeface="+mn-ea"/>
                <a:cs typeface="+mn-cs"/>
              </a:rPr>
              <a:t>Source: </a:t>
            </a:r>
            <a:r>
              <a:rPr lang="en-PH" dirty="0">
                <a:hlinkClick r:id="rId3"/>
              </a:rPr>
              <a:t>https://ppp.gov.ph/list-of-projects/</a:t>
            </a:r>
            <a:endParaRPr lang="en-PH"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B5CF09-D1B8-4994-9865-74524EFCD913}" type="slidenum">
              <a:rPr lang="en-US" smtClean="0"/>
              <a:t>11</a:t>
            </a:fld>
            <a:endParaRPr lang="en-US"/>
          </a:p>
        </p:txBody>
      </p:sp>
    </p:spTree>
    <p:extLst>
      <p:ext uri="{BB962C8B-B14F-4D97-AF65-F5344CB8AC3E}">
        <p14:creationId xmlns:p14="http://schemas.microsoft.com/office/powerpoint/2010/main" val="361885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PH" sz="1200" b="0" i="0" u="none" strike="noStrike" kern="1200" dirty="0" err="1">
                <a:solidFill>
                  <a:schemeClr val="tx1"/>
                </a:solidFill>
                <a:effectLst/>
                <a:latin typeface="+mn-lt"/>
                <a:ea typeface="+mn-ea"/>
                <a:cs typeface="+mn-cs"/>
              </a:rPr>
              <a:t>Baggao</a:t>
            </a:r>
            <a:r>
              <a:rPr lang="en-PH" sz="1200" b="0" i="0" u="none" strike="noStrike" kern="1200" dirty="0">
                <a:solidFill>
                  <a:schemeClr val="tx1"/>
                </a:solidFill>
                <a:effectLst/>
                <a:latin typeface="+mn-lt"/>
                <a:ea typeface="+mn-ea"/>
                <a:cs typeface="+mn-cs"/>
              </a:rPr>
              <a:t> Water Supply Project-under</a:t>
            </a:r>
            <a:r>
              <a:rPr lang="en-PH" sz="1200" b="0" i="0" u="none" strike="noStrike" kern="1200" baseline="0" dirty="0">
                <a:solidFill>
                  <a:schemeClr val="tx1"/>
                </a:solidFill>
                <a:effectLst/>
                <a:latin typeface="+mn-lt"/>
                <a:ea typeface="+mn-ea"/>
                <a:cs typeface="+mn-cs"/>
              </a:rPr>
              <a:t> procurement</a:t>
            </a:r>
            <a:endParaRPr lang="en-PH" sz="1200" b="0" i="0" u="none" strike="noStrike" kern="1200" dirty="0">
              <a:solidFill>
                <a:schemeClr val="tx1"/>
              </a:solidFill>
              <a:effectLst/>
              <a:latin typeface="+mn-lt"/>
              <a:ea typeface="+mn-ea"/>
              <a:cs typeface="+mn-cs"/>
            </a:endParaRPr>
          </a:p>
          <a:p>
            <a:pPr marL="0" indent="0">
              <a:buFont typeface="+mj-lt"/>
              <a:buNone/>
            </a:pPr>
            <a:r>
              <a:rPr lang="en-PH" sz="1200" b="0" i="0" u="none" strike="noStrike" kern="1200" dirty="0" err="1">
                <a:solidFill>
                  <a:schemeClr val="tx1"/>
                </a:solidFill>
                <a:effectLst/>
                <a:latin typeface="+mn-lt"/>
                <a:ea typeface="+mn-ea"/>
                <a:cs typeface="+mn-cs"/>
              </a:rPr>
              <a:t>Lumbo</a:t>
            </a:r>
            <a:r>
              <a:rPr lang="en-PH" sz="1200" b="0" i="0" u="none" strike="noStrike" kern="1200" dirty="0">
                <a:solidFill>
                  <a:schemeClr val="tx1"/>
                </a:solidFill>
                <a:effectLst/>
                <a:latin typeface="+mn-lt"/>
                <a:ea typeface="+mn-ea"/>
                <a:cs typeface="+mn-cs"/>
              </a:rPr>
              <a:t> Spring Bulk Water Supply Project-for</a:t>
            </a:r>
            <a:r>
              <a:rPr lang="en-PH" sz="1200" b="0" i="0" u="none" strike="noStrike" kern="1200" baseline="0" dirty="0">
                <a:solidFill>
                  <a:schemeClr val="tx1"/>
                </a:solidFill>
                <a:effectLst/>
                <a:latin typeface="+mn-lt"/>
                <a:ea typeface="+mn-ea"/>
                <a:cs typeface="+mn-cs"/>
              </a:rPr>
              <a:t> procurement</a:t>
            </a:r>
            <a:endParaRPr lang="en-PH"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PH" sz="1200" b="0" i="0" u="none" strike="noStrike" kern="1200" dirty="0" err="1">
                <a:solidFill>
                  <a:schemeClr val="tx1"/>
                </a:solidFill>
                <a:effectLst/>
                <a:latin typeface="+mn-lt"/>
                <a:ea typeface="+mn-ea"/>
                <a:cs typeface="+mn-cs"/>
              </a:rPr>
              <a:t>Ormoc</a:t>
            </a:r>
            <a:r>
              <a:rPr lang="en-PH" sz="1200" b="0" i="0" u="none" strike="noStrike" kern="1200" dirty="0">
                <a:solidFill>
                  <a:schemeClr val="tx1"/>
                </a:solidFill>
                <a:effectLst/>
                <a:latin typeface="+mn-lt"/>
                <a:ea typeface="+mn-ea"/>
                <a:cs typeface="+mn-cs"/>
              </a:rPr>
              <a:t> City Water Supply System Project-under development</a:t>
            </a:r>
          </a:p>
          <a:p>
            <a:pPr marL="0" indent="0">
              <a:buNone/>
            </a:pPr>
            <a:r>
              <a:rPr lang="en-PH" sz="1200" b="0" i="0" u="none" strike="noStrike" kern="1200" dirty="0" err="1">
                <a:solidFill>
                  <a:schemeClr val="tx1"/>
                </a:solidFill>
                <a:effectLst/>
                <a:latin typeface="+mn-lt"/>
                <a:ea typeface="+mn-ea"/>
                <a:cs typeface="+mn-cs"/>
              </a:rPr>
              <a:t>Bislig</a:t>
            </a:r>
            <a:r>
              <a:rPr lang="en-PH" sz="1200" b="0" i="0" u="none" strike="noStrike" kern="1200" dirty="0">
                <a:solidFill>
                  <a:schemeClr val="tx1"/>
                </a:solidFill>
                <a:effectLst/>
                <a:latin typeface="+mn-lt"/>
                <a:ea typeface="+mn-ea"/>
                <a:cs typeface="+mn-cs"/>
              </a:rPr>
              <a:t> City Bulk Water Supply and </a:t>
            </a:r>
            <a:r>
              <a:rPr lang="en-PH" sz="1200" b="0" i="0" u="none" strike="noStrike" kern="1200" dirty="0" err="1">
                <a:solidFill>
                  <a:schemeClr val="tx1"/>
                </a:solidFill>
                <a:effectLst/>
                <a:latin typeface="+mn-lt"/>
                <a:ea typeface="+mn-ea"/>
                <a:cs typeface="+mn-cs"/>
              </a:rPr>
              <a:t>Septage</a:t>
            </a:r>
            <a:r>
              <a:rPr lang="en-PH" sz="1200" b="0" i="0" u="none" strike="noStrike" kern="1200" dirty="0">
                <a:solidFill>
                  <a:schemeClr val="tx1"/>
                </a:solidFill>
                <a:effectLst/>
                <a:latin typeface="+mn-lt"/>
                <a:ea typeface="+mn-ea"/>
                <a:cs typeface="+mn-cs"/>
              </a:rPr>
              <a:t> Project-under</a:t>
            </a:r>
            <a:r>
              <a:rPr lang="en-PH" sz="1200" b="0" i="0" u="none" strike="noStrike" kern="1200" baseline="0" dirty="0">
                <a:solidFill>
                  <a:schemeClr val="tx1"/>
                </a:solidFill>
                <a:effectLst/>
                <a:latin typeface="+mn-lt"/>
                <a:ea typeface="+mn-ea"/>
                <a:cs typeface="+mn-cs"/>
              </a:rPr>
              <a:t> development</a:t>
            </a:r>
            <a:endParaRPr lang="en-PH"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B5CF09-D1B8-4994-9865-74524EFCD913}" type="slidenum">
              <a:rPr lang="en-US" smtClean="0"/>
              <a:t>12</a:t>
            </a:fld>
            <a:endParaRPr lang="en-US"/>
          </a:p>
        </p:txBody>
      </p:sp>
    </p:spTree>
    <p:extLst>
      <p:ext uri="{BB962C8B-B14F-4D97-AF65-F5344CB8AC3E}">
        <p14:creationId xmlns:p14="http://schemas.microsoft.com/office/powerpoint/2010/main" val="121023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baseline="0" dirty="0"/>
              <a:t>each water PPP contract should have KPIs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dirty="0"/>
              <a:t>water source development, should include future demands</a:t>
            </a:r>
          </a:p>
        </p:txBody>
      </p:sp>
      <p:sp>
        <p:nvSpPr>
          <p:cNvPr id="4" name="Slide Number Placeholder 3"/>
          <p:cNvSpPr>
            <a:spLocks noGrp="1"/>
          </p:cNvSpPr>
          <p:nvPr>
            <p:ph type="sldNum" sz="quarter" idx="10"/>
          </p:nvPr>
        </p:nvSpPr>
        <p:spPr/>
        <p:txBody>
          <a:bodyPr/>
          <a:lstStyle/>
          <a:p>
            <a:fld id="{A9736A18-4A38-43F3-B25F-90A2D4CC6673}" type="slidenum">
              <a:rPr lang="en-US" smtClean="0"/>
              <a:t>13</a:t>
            </a:fld>
            <a:endParaRPr lang="en-US" dirty="0"/>
          </a:p>
        </p:txBody>
      </p:sp>
    </p:spTree>
    <p:extLst>
      <p:ext uri="{BB962C8B-B14F-4D97-AF65-F5344CB8AC3E}">
        <p14:creationId xmlns:p14="http://schemas.microsoft.com/office/powerpoint/2010/main" val="56512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baseline="0" dirty="0"/>
              <a:t>each water PPP contract should have KPIs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dirty="0"/>
              <a:t>water source development, should include future demands</a:t>
            </a:r>
          </a:p>
        </p:txBody>
      </p:sp>
      <p:sp>
        <p:nvSpPr>
          <p:cNvPr id="4" name="Slide Number Placeholder 3"/>
          <p:cNvSpPr>
            <a:spLocks noGrp="1"/>
          </p:cNvSpPr>
          <p:nvPr>
            <p:ph type="sldNum" sz="quarter" idx="10"/>
          </p:nvPr>
        </p:nvSpPr>
        <p:spPr/>
        <p:txBody>
          <a:bodyPr/>
          <a:lstStyle/>
          <a:p>
            <a:fld id="{A9736A18-4A38-43F3-B25F-90A2D4CC6673}" type="slidenum">
              <a:rPr lang="en-US" smtClean="0"/>
              <a:t>14</a:t>
            </a:fld>
            <a:endParaRPr lang="en-US" dirty="0"/>
          </a:p>
        </p:txBody>
      </p:sp>
    </p:spTree>
    <p:extLst>
      <p:ext uri="{BB962C8B-B14F-4D97-AF65-F5344CB8AC3E}">
        <p14:creationId xmlns:p14="http://schemas.microsoft.com/office/powerpoint/2010/main" val="235624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C58A-3862-429C-8F31-9952C466B949}" type="slidenum">
              <a:rPr lang="en-US" smtClean="0"/>
              <a:t>15</a:t>
            </a:fld>
            <a:endParaRPr lang="en-US"/>
          </a:p>
        </p:txBody>
      </p:sp>
    </p:spTree>
    <p:extLst>
      <p:ext uri="{BB962C8B-B14F-4D97-AF65-F5344CB8AC3E}">
        <p14:creationId xmlns:p14="http://schemas.microsoft.com/office/powerpoint/2010/main" val="3831418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60375E-8A31-48AF-A0CF-EFCBF92D440E}"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70BFD-8DDB-4404-98BD-5A73C9DB95C3}" type="slidenum">
              <a:rPr lang="en-US" smtClean="0"/>
              <a:t>‹#›</a:t>
            </a:fld>
            <a:endParaRPr lang="en-US"/>
          </a:p>
        </p:txBody>
      </p:sp>
    </p:spTree>
    <p:extLst>
      <p:ext uri="{BB962C8B-B14F-4D97-AF65-F5344CB8AC3E}">
        <p14:creationId xmlns:p14="http://schemas.microsoft.com/office/powerpoint/2010/main" val="75931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60375E-8A31-48AF-A0CF-EFCBF92D440E}"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70BFD-8DDB-4404-98BD-5A73C9DB95C3}" type="slidenum">
              <a:rPr lang="en-US" smtClean="0"/>
              <a:t>‹#›</a:t>
            </a:fld>
            <a:endParaRPr lang="en-US"/>
          </a:p>
        </p:txBody>
      </p:sp>
    </p:spTree>
    <p:extLst>
      <p:ext uri="{BB962C8B-B14F-4D97-AF65-F5344CB8AC3E}">
        <p14:creationId xmlns:p14="http://schemas.microsoft.com/office/powerpoint/2010/main" val="119125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60375E-8A31-48AF-A0CF-EFCBF92D440E}"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70BFD-8DDB-4404-98BD-5A73C9DB95C3}" type="slidenum">
              <a:rPr lang="en-US" smtClean="0"/>
              <a:t>‹#›</a:t>
            </a:fld>
            <a:endParaRPr lang="en-US"/>
          </a:p>
        </p:txBody>
      </p:sp>
    </p:spTree>
    <p:extLst>
      <p:ext uri="{BB962C8B-B14F-4D97-AF65-F5344CB8AC3E}">
        <p14:creationId xmlns:p14="http://schemas.microsoft.com/office/powerpoint/2010/main" val="218482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60375E-8A31-48AF-A0CF-EFCBF92D440E}"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70BFD-8DDB-4404-98BD-5A73C9DB95C3}" type="slidenum">
              <a:rPr lang="en-US" smtClean="0"/>
              <a:t>‹#›</a:t>
            </a:fld>
            <a:endParaRPr lang="en-US"/>
          </a:p>
        </p:txBody>
      </p:sp>
    </p:spTree>
    <p:extLst>
      <p:ext uri="{BB962C8B-B14F-4D97-AF65-F5344CB8AC3E}">
        <p14:creationId xmlns:p14="http://schemas.microsoft.com/office/powerpoint/2010/main" val="183557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60375E-8A31-48AF-A0CF-EFCBF92D440E}"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70BFD-8DDB-4404-98BD-5A73C9DB95C3}" type="slidenum">
              <a:rPr lang="en-US" smtClean="0"/>
              <a:t>‹#›</a:t>
            </a:fld>
            <a:endParaRPr lang="en-US"/>
          </a:p>
        </p:txBody>
      </p:sp>
    </p:spTree>
    <p:extLst>
      <p:ext uri="{BB962C8B-B14F-4D97-AF65-F5344CB8AC3E}">
        <p14:creationId xmlns:p14="http://schemas.microsoft.com/office/powerpoint/2010/main" val="376997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60375E-8A31-48AF-A0CF-EFCBF92D440E}"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70BFD-8DDB-4404-98BD-5A73C9DB95C3}" type="slidenum">
              <a:rPr lang="en-US" smtClean="0"/>
              <a:t>‹#›</a:t>
            </a:fld>
            <a:endParaRPr lang="en-US"/>
          </a:p>
        </p:txBody>
      </p:sp>
    </p:spTree>
    <p:extLst>
      <p:ext uri="{BB962C8B-B14F-4D97-AF65-F5344CB8AC3E}">
        <p14:creationId xmlns:p14="http://schemas.microsoft.com/office/powerpoint/2010/main" val="398518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60375E-8A31-48AF-A0CF-EFCBF92D440E}"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D70BFD-8DDB-4404-98BD-5A73C9DB95C3}" type="slidenum">
              <a:rPr lang="en-US" smtClean="0"/>
              <a:t>‹#›</a:t>
            </a:fld>
            <a:endParaRPr lang="en-US"/>
          </a:p>
        </p:txBody>
      </p:sp>
    </p:spTree>
    <p:extLst>
      <p:ext uri="{BB962C8B-B14F-4D97-AF65-F5344CB8AC3E}">
        <p14:creationId xmlns:p14="http://schemas.microsoft.com/office/powerpoint/2010/main" val="245954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60375E-8A31-48AF-A0CF-EFCBF92D440E}"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D70BFD-8DDB-4404-98BD-5A73C9DB95C3}" type="slidenum">
              <a:rPr lang="en-US" smtClean="0"/>
              <a:t>‹#›</a:t>
            </a:fld>
            <a:endParaRPr lang="en-US"/>
          </a:p>
        </p:txBody>
      </p:sp>
    </p:spTree>
    <p:extLst>
      <p:ext uri="{BB962C8B-B14F-4D97-AF65-F5344CB8AC3E}">
        <p14:creationId xmlns:p14="http://schemas.microsoft.com/office/powerpoint/2010/main" val="96762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0375E-8A31-48AF-A0CF-EFCBF92D440E}"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D70BFD-8DDB-4404-98BD-5A73C9DB95C3}" type="slidenum">
              <a:rPr lang="en-US" smtClean="0"/>
              <a:t>‹#›</a:t>
            </a:fld>
            <a:endParaRPr lang="en-US"/>
          </a:p>
        </p:txBody>
      </p:sp>
    </p:spTree>
    <p:extLst>
      <p:ext uri="{BB962C8B-B14F-4D97-AF65-F5344CB8AC3E}">
        <p14:creationId xmlns:p14="http://schemas.microsoft.com/office/powerpoint/2010/main" val="81357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0375E-8A31-48AF-A0CF-EFCBF92D440E}"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70BFD-8DDB-4404-98BD-5A73C9DB95C3}" type="slidenum">
              <a:rPr lang="en-US" smtClean="0"/>
              <a:t>‹#›</a:t>
            </a:fld>
            <a:endParaRPr lang="en-US"/>
          </a:p>
        </p:txBody>
      </p:sp>
    </p:spTree>
    <p:extLst>
      <p:ext uri="{BB962C8B-B14F-4D97-AF65-F5344CB8AC3E}">
        <p14:creationId xmlns:p14="http://schemas.microsoft.com/office/powerpoint/2010/main" val="189461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0375E-8A31-48AF-A0CF-EFCBF92D440E}"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70BFD-8DDB-4404-98BD-5A73C9DB95C3}" type="slidenum">
              <a:rPr lang="en-US" smtClean="0"/>
              <a:t>‹#›</a:t>
            </a:fld>
            <a:endParaRPr lang="en-US"/>
          </a:p>
        </p:txBody>
      </p:sp>
    </p:spTree>
    <p:extLst>
      <p:ext uri="{BB962C8B-B14F-4D97-AF65-F5344CB8AC3E}">
        <p14:creationId xmlns:p14="http://schemas.microsoft.com/office/powerpoint/2010/main" val="113122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0375E-8A31-48AF-A0CF-EFCBF92D440E}" type="datetimeFigureOut">
              <a:rPr lang="en-US" smtClean="0"/>
              <a:t>2/27/2020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70BFD-8DDB-4404-98BD-5A73C9DB95C3}" type="slidenum">
              <a:rPr lang="en-US" smtClean="0"/>
              <a:t>‹#›</a:t>
            </a:fld>
            <a:endParaRPr lang="en-US"/>
          </a:p>
        </p:txBody>
      </p:sp>
    </p:spTree>
    <p:extLst>
      <p:ext uri="{BB962C8B-B14F-4D97-AF65-F5344CB8AC3E}">
        <p14:creationId xmlns:p14="http://schemas.microsoft.com/office/powerpoint/2010/main" val="2051617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5.png"/><Relationship Id="rId7"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5.png"/><Relationship Id="rId7"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image" Target="../media/image7.jpeg"/><Relationship Id="rId5" Type="http://schemas.openxmlformats.org/officeDocument/2006/relationships/image" Target="../media/image41.jpg"/><Relationship Id="rId10" Type="http://schemas.openxmlformats.org/officeDocument/2006/relationships/image" Target="../media/image45.png"/><Relationship Id="rId4" Type="http://schemas.openxmlformats.org/officeDocument/2006/relationships/image" Target="../media/image40.jpg"/><Relationship Id="rId9" Type="http://schemas.openxmlformats.org/officeDocument/2006/relationships/image" Target="../media/image44.jpg"/></Relationships>
</file>

<file path=ppt/slides/_rels/slide14.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jpg"/><Relationship Id="rId11" Type="http://schemas.openxmlformats.org/officeDocument/2006/relationships/image" Target="../media/image7.jpeg"/><Relationship Id="rId5" Type="http://schemas.openxmlformats.org/officeDocument/2006/relationships/image" Target="../media/image22.jpg"/><Relationship Id="rId10" Type="http://schemas.openxmlformats.org/officeDocument/2006/relationships/image" Target="../media/image5.png"/><Relationship Id="rId4" Type="http://schemas.openxmlformats.org/officeDocument/2006/relationships/image" Target="../media/image41.jp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jp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7.jpeg"/><Relationship Id="rId10" Type="http://schemas.openxmlformats.org/officeDocument/2006/relationships/image" Target="../media/image54.png"/><Relationship Id="rId4" Type="http://schemas.openxmlformats.org/officeDocument/2006/relationships/image" Target="../media/image35.jp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7.jpeg"/><Relationship Id="rId7"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jpe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2" y="-207818"/>
            <a:ext cx="9412942" cy="7273636"/>
          </a:xfrm>
          <a:prstGeom prst="rect">
            <a:avLst/>
          </a:prstGeom>
          <a:solidFill>
            <a:srgbClr val="002748"/>
          </a:solidFill>
        </p:spPr>
      </p:pic>
      <p:pic>
        <p:nvPicPr>
          <p:cNvPr id="21" name="Picture 20">
            <a:extLst>
              <a:ext uri="{FF2B5EF4-FFF2-40B4-BE49-F238E27FC236}">
                <a16:creationId xmlns:a16="http://schemas.microsoft.com/office/drawing/2014/main" id="{7B046999-D892-4768-899E-54BB125F5F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0337" y="348300"/>
            <a:ext cx="1143000" cy="762000"/>
          </a:xfrm>
          <a:prstGeom prst="rect">
            <a:avLst/>
          </a:prstGeom>
        </p:spPr>
      </p:pic>
      <p:sp>
        <p:nvSpPr>
          <p:cNvPr id="22" name="TextBox 21">
            <a:extLst>
              <a:ext uri="{FF2B5EF4-FFF2-40B4-BE49-F238E27FC236}">
                <a16:creationId xmlns:a16="http://schemas.microsoft.com/office/drawing/2014/main" id="{2783F00C-4548-4F08-9276-6D670BC2A94D}"/>
              </a:ext>
            </a:extLst>
          </p:cNvPr>
          <p:cNvSpPr txBox="1"/>
          <p:nvPr/>
        </p:nvSpPr>
        <p:spPr>
          <a:xfrm>
            <a:off x="735773" y="1917216"/>
            <a:ext cx="8072556" cy="707886"/>
          </a:xfrm>
          <a:prstGeom prst="rect">
            <a:avLst/>
          </a:prstGeom>
          <a:noFill/>
        </p:spPr>
        <p:txBody>
          <a:bodyPr wrap="square" rtlCol="0">
            <a:spAutoFit/>
          </a:bodyPr>
          <a:lstStyle/>
          <a:p>
            <a:pPr algn="r"/>
            <a:r>
              <a:rPr lang="en-US" sz="4000" b="1" dirty="0">
                <a:solidFill>
                  <a:srgbClr val="FFC819"/>
                </a:solidFill>
              </a:rPr>
              <a:t>NEGROS WATER SUMMIT</a:t>
            </a:r>
          </a:p>
        </p:txBody>
      </p:sp>
      <p:sp>
        <p:nvSpPr>
          <p:cNvPr id="23" name="TextBox 22">
            <a:extLst>
              <a:ext uri="{FF2B5EF4-FFF2-40B4-BE49-F238E27FC236}">
                <a16:creationId xmlns:a16="http://schemas.microsoft.com/office/drawing/2014/main" id="{E333E6A5-776F-4E49-A5C0-6DAFCAABFF3D}"/>
              </a:ext>
            </a:extLst>
          </p:cNvPr>
          <p:cNvSpPr txBox="1"/>
          <p:nvPr/>
        </p:nvSpPr>
        <p:spPr>
          <a:xfrm>
            <a:off x="1268540" y="2517180"/>
            <a:ext cx="7539789" cy="1200329"/>
          </a:xfrm>
          <a:prstGeom prst="rect">
            <a:avLst/>
          </a:prstGeom>
          <a:noFill/>
        </p:spPr>
        <p:txBody>
          <a:bodyPr wrap="square" rtlCol="0">
            <a:spAutoFit/>
          </a:bodyPr>
          <a:lstStyle/>
          <a:p>
            <a:pPr algn="r"/>
            <a:r>
              <a:rPr lang="en-US" sz="2400" spc="-62" dirty="0">
                <a:solidFill>
                  <a:srgbClr val="FFFFFF"/>
                </a:solidFill>
              </a:rPr>
              <a:t>Panel Discussion: Necessary Investments and</a:t>
            </a:r>
          </a:p>
          <a:p>
            <a:pPr algn="r"/>
            <a:r>
              <a:rPr lang="en-US" sz="2400" spc="-62" dirty="0">
                <a:solidFill>
                  <a:srgbClr val="FFFFFF"/>
                </a:solidFill>
              </a:rPr>
              <a:t>Reforms in Water Governance </a:t>
            </a:r>
          </a:p>
          <a:p>
            <a:pPr algn="r"/>
            <a:r>
              <a:rPr lang="en-US" sz="2400" i="1" spc="-62" dirty="0">
                <a:solidFill>
                  <a:srgbClr val="FFFFFF"/>
                </a:solidFill>
              </a:rPr>
              <a:t>27 February 2020</a:t>
            </a:r>
          </a:p>
        </p:txBody>
      </p:sp>
      <p:sp>
        <p:nvSpPr>
          <p:cNvPr id="24" name="TextBox 23">
            <a:extLst>
              <a:ext uri="{FF2B5EF4-FFF2-40B4-BE49-F238E27FC236}">
                <a16:creationId xmlns:a16="http://schemas.microsoft.com/office/drawing/2014/main" id="{1BDFFF8A-3356-4723-851D-62315303248D}"/>
              </a:ext>
            </a:extLst>
          </p:cNvPr>
          <p:cNvSpPr txBox="1"/>
          <p:nvPr/>
        </p:nvSpPr>
        <p:spPr>
          <a:xfrm>
            <a:off x="1268539" y="4543475"/>
            <a:ext cx="7539789" cy="1015663"/>
          </a:xfrm>
          <a:prstGeom prst="rect">
            <a:avLst/>
          </a:prstGeom>
          <a:noFill/>
        </p:spPr>
        <p:txBody>
          <a:bodyPr wrap="square" rtlCol="0">
            <a:spAutoFit/>
          </a:bodyPr>
          <a:lstStyle/>
          <a:p>
            <a:pPr algn="r"/>
            <a:r>
              <a:rPr lang="en-PH" sz="2000" dirty="0">
                <a:solidFill>
                  <a:schemeClr val="bg1"/>
                </a:solidFill>
              </a:rPr>
              <a:t>Mia Mary Sebastian</a:t>
            </a:r>
          </a:p>
          <a:p>
            <a:pPr algn="r"/>
            <a:r>
              <a:rPr lang="en-PH" sz="2000" dirty="0">
                <a:solidFill>
                  <a:schemeClr val="bg1"/>
                </a:solidFill>
              </a:rPr>
              <a:t>Deputy Executive Director</a:t>
            </a:r>
          </a:p>
          <a:p>
            <a:pPr algn="r"/>
            <a:r>
              <a:rPr lang="en-PH" sz="2000" dirty="0">
                <a:solidFill>
                  <a:schemeClr val="bg1"/>
                </a:solidFill>
              </a:rPr>
              <a:t>PPP Center of the Philippines</a:t>
            </a:r>
          </a:p>
        </p:txBody>
      </p:sp>
      <p:pic>
        <p:nvPicPr>
          <p:cNvPr id="25" name="Picture 24">
            <a:extLst>
              <a:ext uri="{FF2B5EF4-FFF2-40B4-BE49-F238E27FC236}">
                <a16:creationId xmlns:a16="http://schemas.microsoft.com/office/drawing/2014/main" id="{5A3CD65C-4A94-49B3-8751-946C2A5251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0013" y="295890"/>
            <a:ext cx="1793576" cy="1106768"/>
          </a:xfrm>
          <a:prstGeom prst="rect">
            <a:avLst/>
          </a:prstGeom>
        </p:spPr>
      </p:pic>
    </p:spTree>
    <p:extLst>
      <p:ext uri="{BB962C8B-B14F-4D97-AF65-F5344CB8AC3E}">
        <p14:creationId xmlns:p14="http://schemas.microsoft.com/office/powerpoint/2010/main" val="276619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41" name="Picture 40">
            <a:extLst>
              <a:ext uri="{FF2B5EF4-FFF2-40B4-BE49-F238E27FC236}">
                <a16:creationId xmlns:a16="http://schemas.microsoft.com/office/drawing/2014/main" id="{8AFDD424-E75D-4239-ABDC-1BDD4AAFE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7" name="Slide Number Placeholder 1">
            <a:extLst>
              <a:ext uri="{FF2B5EF4-FFF2-40B4-BE49-F238E27FC236}">
                <a16:creationId xmlns:a16="http://schemas.microsoft.com/office/drawing/2014/main" id="{D6DDC9BA-EB9B-45A4-B50C-4B37D9D14DFD}"/>
              </a:ext>
            </a:extLst>
          </p:cNvPr>
          <p:cNvSpPr txBox="1">
            <a:spLocks/>
          </p:cNvSpPr>
          <p:nvPr/>
        </p:nvSpPr>
        <p:spPr>
          <a:xfrm>
            <a:off x="7399755" y="6211925"/>
            <a:ext cx="2352887" cy="379867"/>
          </a:xfrm>
          <a:prstGeom prst="rect">
            <a:avLst/>
          </a:prstGeom>
        </p:spPr>
        <p:txBody>
          <a:bodyPr vert="horz" lIns="86266" tIns="43133" rIns="86266" bIns="4313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1371"/>
            <a:endParaRPr lang="en-PH" sz="1132" dirty="0">
              <a:solidFill>
                <a:prstClr val="black">
                  <a:tint val="75000"/>
                </a:prstClr>
              </a:solidFill>
            </a:endParaRPr>
          </a:p>
        </p:txBody>
      </p:sp>
      <p:sp>
        <p:nvSpPr>
          <p:cNvPr id="48" name="TextBox 25">
            <a:extLst>
              <a:ext uri="{FF2B5EF4-FFF2-40B4-BE49-F238E27FC236}">
                <a16:creationId xmlns:a16="http://schemas.microsoft.com/office/drawing/2014/main" id="{23F3853E-3FFC-4509-AA3C-DBEA636BCE77}"/>
              </a:ext>
            </a:extLst>
          </p:cNvPr>
          <p:cNvSpPr txBox="1"/>
          <p:nvPr/>
        </p:nvSpPr>
        <p:spPr>
          <a:xfrm>
            <a:off x="3470170" y="775490"/>
            <a:ext cx="7681540" cy="369332"/>
          </a:xfrm>
          <a:prstGeom prst="rect">
            <a:avLst/>
          </a:prstGeom>
          <a:noFill/>
        </p:spPr>
        <p:txBody>
          <a:bodyPr>
            <a:spAutoFit/>
          </a:bodyPr>
          <a:lstStyle/>
          <a:p>
            <a:pPr defTabSz="862686">
              <a:defRPr/>
            </a:pPr>
            <a:endParaRPr lang="en-PH">
              <a:latin typeface="Calibri"/>
              <a:cs typeface="Arial" panose="020B0604020202020204" pitchFamily="34" charset="0"/>
              <a:sym typeface="Arial" panose="020B0604020202020204" pitchFamily="34" charset="0"/>
            </a:endParaRPr>
          </a:p>
        </p:txBody>
      </p:sp>
      <p:sp>
        <p:nvSpPr>
          <p:cNvPr id="49" name="TextBox 26">
            <a:extLst>
              <a:ext uri="{FF2B5EF4-FFF2-40B4-BE49-F238E27FC236}">
                <a16:creationId xmlns:a16="http://schemas.microsoft.com/office/drawing/2014/main" id="{4FE09A03-FCE2-456E-9755-AE8CF4A5E7F7}"/>
              </a:ext>
            </a:extLst>
          </p:cNvPr>
          <p:cNvSpPr txBox="1"/>
          <p:nvPr/>
        </p:nvSpPr>
        <p:spPr>
          <a:xfrm>
            <a:off x="915509" y="1266922"/>
            <a:ext cx="3212218" cy="2215991"/>
          </a:xfrm>
          <a:prstGeom prst="rect">
            <a:avLst/>
          </a:prstGeom>
          <a:noFill/>
        </p:spPr>
        <p:txBody>
          <a:bodyPr wrap="square" rtlCol="0">
            <a:spAutoFit/>
          </a:bodyPr>
          <a:lstStyle/>
          <a:p>
            <a:pPr algn="ctr"/>
            <a:r>
              <a:rPr lang="en-PH" sz="13800" b="1" dirty="0">
                <a:solidFill>
                  <a:schemeClr val="accent2"/>
                </a:solidFill>
              </a:rPr>
              <a:t>146</a:t>
            </a:r>
          </a:p>
        </p:txBody>
      </p:sp>
      <p:sp>
        <p:nvSpPr>
          <p:cNvPr id="51" name="TextBox 28">
            <a:extLst>
              <a:ext uri="{FF2B5EF4-FFF2-40B4-BE49-F238E27FC236}">
                <a16:creationId xmlns:a16="http://schemas.microsoft.com/office/drawing/2014/main" id="{894464FC-951C-418A-A120-31994754B909}"/>
              </a:ext>
            </a:extLst>
          </p:cNvPr>
          <p:cNvSpPr txBox="1"/>
          <p:nvPr/>
        </p:nvSpPr>
        <p:spPr>
          <a:xfrm>
            <a:off x="880096" y="4398661"/>
            <a:ext cx="3201189" cy="461665"/>
          </a:xfrm>
          <a:prstGeom prst="rect">
            <a:avLst/>
          </a:prstGeom>
          <a:noFill/>
        </p:spPr>
        <p:txBody>
          <a:bodyPr wrap="square" rtlCol="0">
            <a:spAutoFit/>
          </a:bodyPr>
          <a:lstStyle/>
          <a:p>
            <a:pPr algn="ctr"/>
            <a:r>
              <a:rPr lang="en-PH" sz="2400" b="1" dirty="0">
                <a:solidFill>
                  <a:schemeClr val="accent2"/>
                </a:solidFill>
              </a:rPr>
              <a:t>PHP 1.14 Trillion*</a:t>
            </a:r>
          </a:p>
        </p:txBody>
      </p:sp>
      <p:sp>
        <p:nvSpPr>
          <p:cNvPr id="52" name="TextBox 29">
            <a:extLst>
              <a:ext uri="{FF2B5EF4-FFF2-40B4-BE49-F238E27FC236}">
                <a16:creationId xmlns:a16="http://schemas.microsoft.com/office/drawing/2014/main" id="{12328658-480B-4775-9377-D6F7CA389D03}"/>
              </a:ext>
            </a:extLst>
          </p:cNvPr>
          <p:cNvSpPr txBox="1"/>
          <p:nvPr/>
        </p:nvSpPr>
        <p:spPr>
          <a:xfrm>
            <a:off x="164552" y="6427279"/>
            <a:ext cx="6300505" cy="266548"/>
          </a:xfrm>
          <a:prstGeom prst="rect">
            <a:avLst/>
          </a:prstGeom>
          <a:noFill/>
        </p:spPr>
        <p:txBody>
          <a:bodyPr wrap="square" rtlCol="0">
            <a:spAutoFit/>
          </a:bodyPr>
          <a:lstStyle/>
          <a:p>
            <a:r>
              <a:rPr lang="en-US" sz="1132" i="1" dirty="0"/>
              <a:t>*Total cost does not include projects with no estimated costs or those with costs yet to be finalized</a:t>
            </a:r>
          </a:p>
        </p:txBody>
      </p:sp>
      <p:sp>
        <p:nvSpPr>
          <p:cNvPr id="53" name="TextBox 30">
            <a:extLst>
              <a:ext uri="{FF2B5EF4-FFF2-40B4-BE49-F238E27FC236}">
                <a16:creationId xmlns:a16="http://schemas.microsoft.com/office/drawing/2014/main" id="{58493B96-9135-4ACF-B072-5FC3BEF783EF}"/>
              </a:ext>
            </a:extLst>
          </p:cNvPr>
          <p:cNvSpPr txBox="1"/>
          <p:nvPr/>
        </p:nvSpPr>
        <p:spPr>
          <a:xfrm>
            <a:off x="173552" y="944818"/>
            <a:ext cx="3281931" cy="382733"/>
          </a:xfrm>
          <a:prstGeom prst="rect">
            <a:avLst/>
          </a:prstGeom>
          <a:noFill/>
        </p:spPr>
        <p:txBody>
          <a:bodyPr wrap="square" rtlCol="0">
            <a:spAutoFit/>
          </a:bodyPr>
          <a:lstStyle/>
          <a:p>
            <a:r>
              <a:rPr lang="en-PH" sz="1887" b="1" i="1" dirty="0"/>
              <a:t>as of January 31, 2020</a:t>
            </a:r>
          </a:p>
        </p:txBody>
      </p:sp>
      <p:pic>
        <p:nvPicPr>
          <p:cNvPr id="76" name="Picture 42">
            <a:extLst>
              <a:ext uri="{FF2B5EF4-FFF2-40B4-BE49-F238E27FC236}">
                <a16:creationId xmlns:a16="http://schemas.microsoft.com/office/drawing/2014/main" id="{7884A421-3088-413D-A15B-172AB54461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sp>
        <p:nvSpPr>
          <p:cNvPr id="28" name="TextBox 27">
            <a:extLst>
              <a:ext uri="{FF2B5EF4-FFF2-40B4-BE49-F238E27FC236}">
                <a16:creationId xmlns:a16="http://schemas.microsoft.com/office/drawing/2014/main" id="{76F7BA0D-B8D7-4BE7-950F-FD9A1BF6F06E}"/>
              </a:ext>
            </a:extLst>
          </p:cNvPr>
          <p:cNvSpPr txBox="1"/>
          <p:nvPr/>
        </p:nvSpPr>
        <p:spPr>
          <a:xfrm>
            <a:off x="436797" y="3189852"/>
            <a:ext cx="4087786" cy="954107"/>
          </a:xfrm>
          <a:prstGeom prst="rect">
            <a:avLst/>
          </a:prstGeom>
          <a:noFill/>
        </p:spPr>
        <p:txBody>
          <a:bodyPr wrap="none" rtlCol="0">
            <a:spAutoFit/>
          </a:bodyPr>
          <a:lstStyle/>
          <a:p>
            <a:pPr algn="ctr"/>
            <a:r>
              <a:rPr lang="en-PH" sz="2800" b="1" dirty="0">
                <a:solidFill>
                  <a:schemeClr val="accent2"/>
                </a:solidFill>
              </a:rPr>
              <a:t>PROJECTS</a:t>
            </a:r>
          </a:p>
          <a:p>
            <a:pPr algn="ctr"/>
            <a:r>
              <a:rPr lang="en-PH" sz="2800" b="1" dirty="0">
                <a:solidFill>
                  <a:schemeClr val="accent2"/>
                </a:solidFill>
              </a:rPr>
              <a:t>UNDER IMPLEMENTATION</a:t>
            </a:r>
          </a:p>
        </p:txBody>
      </p:sp>
      <p:pic>
        <p:nvPicPr>
          <p:cNvPr id="77" name="Picture 44">
            <a:extLst>
              <a:ext uri="{FF2B5EF4-FFF2-40B4-BE49-F238E27FC236}">
                <a16:creationId xmlns:a16="http://schemas.microsoft.com/office/drawing/2014/main" id="{F319BC6C-6FEB-45B7-850C-8C7D8B3736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graphicFrame>
        <p:nvGraphicFramePr>
          <p:cNvPr id="87" name="Table 3">
            <a:extLst>
              <a:ext uri="{FF2B5EF4-FFF2-40B4-BE49-F238E27FC236}">
                <a16:creationId xmlns:a16="http://schemas.microsoft.com/office/drawing/2014/main" id="{2178DA95-7DFB-47B9-BBB8-DE2D9B1E6287}"/>
              </a:ext>
            </a:extLst>
          </p:cNvPr>
          <p:cNvGraphicFramePr>
            <a:graphicFrameLocks noGrp="1"/>
          </p:cNvGraphicFramePr>
          <p:nvPr>
            <p:extLst>
              <p:ext uri="{D42A27DB-BD31-4B8C-83A1-F6EECF244321}">
                <p14:modId xmlns:p14="http://schemas.microsoft.com/office/powerpoint/2010/main" val="3828395546"/>
              </p:ext>
            </p:extLst>
          </p:nvPr>
        </p:nvGraphicFramePr>
        <p:xfrm>
          <a:off x="1641933" y="5066432"/>
          <a:ext cx="1570724" cy="1076960"/>
        </p:xfrm>
        <a:graphic>
          <a:graphicData uri="http://schemas.openxmlformats.org/drawingml/2006/table">
            <a:tbl>
              <a:tblPr firstRow="1" bandRow="1">
                <a:tableStyleId>{72833802-FEF1-4C79-8D5D-14CF1EAF98D9}</a:tableStyleId>
              </a:tblPr>
              <a:tblGrid>
                <a:gridCol w="1042974">
                  <a:extLst>
                    <a:ext uri="{9D8B030D-6E8A-4147-A177-3AD203B41FA5}">
                      <a16:colId xmlns:a16="http://schemas.microsoft.com/office/drawing/2014/main" val="20000"/>
                    </a:ext>
                  </a:extLst>
                </a:gridCol>
                <a:gridCol w="527750">
                  <a:extLst>
                    <a:ext uri="{9D8B030D-6E8A-4147-A177-3AD203B41FA5}">
                      <a16:colId xmlns:a16="http://schemas.microsoft.com/office/drawing/2014/main" val="20001"/>
                    </a:ext>
                  </a:extLst>
                </a:gridCol>
              </a:tblGrid>
              <a:tr h="0">
                <a:tc>
                  <a:txBody>
                    <a:bodyPr/>
                    <a:lstStyle/>
                    <a:p>
                      <a:pPr algn="ctr"/>
                      <a:endParaRPr lang="en-PH"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600" dirty="0"/>
                        <a:t>No.</a:t>
                      </a:r>
                    </a:p>
                  </a:txBody>
                  <a:tcPr anchor="ctr"/>
                </a:tc>
                <a:extLst>
                  <a:ext uri="{0D108BD9-81ED-4DB2-BD59-A6C34878D82A}">
                    <a16:rowId xmlns:a16="http://schemas.microsoft.com/office/drawing/2014/main" val="10000"/>
                  </a:ext>
                </a:extLst>
              </a:tr>
              <a:tr h="370840">
                <a:tc>
                  <a:txBody>
                    <a:bodyPr/>
                    <a:lstStyle/>
                    <a:p>
                      <a:r>
                        <a:rPr lang="en-PH" sz="1600" dirty="0"/>
                        <a:t>National</a:t>
                      </a:r>
                    </a:p>
                  </a:txBody>
                  <a:tcPr anchor="ctr"/>
                </a:tc>
                <a:tc>
                  <a:txBody>
                    <a:bodyPr/>
                    <a:lstStyle/>
                    <a:p>
                      <a:pPr algn="r"/>
                      <a:r>
                        <a:rPr lang="en-PH" sz="1600" dirty="0"/>
                        <a:t>122</a:t>
                      </a:r>
                    </a:p>
                  </a:txBody>
                  <a:tcPr anchor="ctr"/>
                </a:tc>
                <a:extLst>
                  <a:ext uri="{0D108BD9-81ED-4DB2-BD59-A6C34878D82A}">
                    <a16:rowId xmlns:a16="http://schemas.microsoft.com/office/drawing/2014/main" val="10001"/>
                  </a:ext>
                </a:extLst>
              </a:tr>
              <a:tr h="370840">
                <a:tc>
                  <a:txBody>
                    <a:bodyPr/>
                    <a:lstStyle/>
                    <a:p>
                      <a:r>
                        <a:rPr lang="en-PH" sz="1600" dirty="0"/>
                        <a:t>Local</a:t>
                      </a:r>
                    </a:p>
                  </a:txBody>
                  <a:tcPr anchor="ctr"/>
                </a:tc>
                <a:tc>
                  <a:txBody>
                    <a:bodyPr/>
                    <a:lstStyle/>
                    <a:p>
                      <a:pPr algn="r"/>
                      <a:r>
                        <a:rPr lang="en-PH" sz="1600" dirty="0"/>
                        <a:t>24</a:t>
                      </a:r>
                    </a:p>
                  </a:txBody>
                  <a:tcPr anchor="ctr"/>
                </a:tc>
                <a:extLst>
                  <a:ext uri="{0D108BD9-81ED-4DB2-BD59-A6C34878D82A}">
                    <a16:rowId xmlns:a16="http://schemas.microsoft.com/office/drawing/2014/main" val="10002"/>
                  </a:ext>
                </a:extLst>
              </a:tr>
            </a:tbl>
          </a:graphicData>
        </a:graphic>
      </p:graphicFrame>
      <p:sp>
        <p:nvSpPr>
          <p:cNvPr id="43" name="TextBox 26">
            <a:extLst>
              <a:ext uri="{FF2B5EF4-FFF2-40B4-BE49-F238E27FC236}">
                <a16:creationId xmlns:a16="http://schemas.microsoft.com/office/drawing/2014/main" id="{4FE09A03-FCE2-456E-9755-AE8CF4A5E7F7}"/>
              </a:ext>
            </a:extLst>
          </p:cNvPr>
          <p:cNvSpPr txBox="1"/>
          <p:nvPr/>
        </p:nvSpPr>
        <p:spPr>
          <a:xfrm>
            <a:off x="5559196" y="1255074"/>
            <a:ext cx="2629325" cy="2215991"/>
          </a:xfrm>
          <a:prstGeom prst="rect">
            <a:avLst/>
          </a:prstGeom>
          <a:noFill/>
        </p:spPr>
        <p:txBody>
          <a:bodyPr wrap="square" rtlCol="0">
            <a:spAutoFit/>
          </a:bodyPr>
          <a:lstStyle/>
          <a:p>
            <a:pPr algn="ctr"/>
            <a:r>
              <a:rPr lang="en-PH" sz="13800" b="1" dirty="0">
                <a:solidFill>
                  <a:schemeClr val="accent2"/>
                </a:solidFill>
              </a:rPr>
              <a:t>57</a:t>
            </a:r>
          </a:p>
        </p:txBody>
      </p:sp>
      <p:sp>
        <p:nvSpPr>
          <p:cNvPr id="44" name="TextBox 28">
            <a:extLst>
              <a:ext uri="{FF2B5EF4-FFF2-40B4-BE49-F238E27FC236}">
                <a16:creationId xmlns:a16="http://schemas.microsoft.com/office/drawing/2014/main" id="{894464FC-951C-418A-A120-31994754B909}"/>
              </a:ext>
            </a:extLst>
          </p:cNvPr>
          <p:cNvSpPr txBox="1"/>
          <p:nvPr/>
        </p:nvSpPr>
        <p:spPr>
          <a:xfrm>
            <a:off x="5273263" y="4386813"/>
            <a:ext cx="3201189" cy="461665"/>
          </a:xfrm>
          <a:prstGeom prst="rect">
            <a:avLst/>
          </a:prstGeom>
          <a:noFill/>
        </p:spPr>
        <p:txBody>
          <a:bodyPr wrap="square" rtlCol="0">
            <a:spAutoFit/>
          </a:bodyPr>
          <a:lstStyle/>
          <a:p>
            <a:pPr algn="ctr"/>
            <a:r>
              <a:rPr lang="en-PH" sz="2400" b="1" dirty="0">
                <a:solidFill>
                  <a:schemeClr val="accent2"/>
                </a:solidFill>
              </a:rPr>
              <a:t>PHP 2.47 Trillion*</a:t>
            </a:r>
          </a:p>
        </p:txBody>
      </p:sp>
      <p:sp>
        <p:nvSpPr>
          <p:cNvPr id="45" name="TextBox 44">
            <a:extLst>
              <a:ext uri="{FF2B5EF4-FFF2-40B4-BE49-F238E27FC236}">
                <a16:creationId xmlns:a16="http://schemas.microsoft.com/office/drawing/2014/main" id="{76F7BA0D-B8D7-4BE7-950F-FD9A1BF6F06E}"/>
              </a:ext>
            </a:extLst>
          </p:cNvPr>
          <p:cNvSpPr txBox="1"/>
          <p:nvPr/>
        </p:nvSpPr>
        <p:spPr>
          <a:xfrm>
            <a:off x="5587287" y="3178004"/>
            <a:ext cx="2573141" cy="954107"/>
          </a:xfrm>
          <a:prstGeom prst="rect">
            <a:avLst/>
          </a:prstGeom>
          <a:noFill/>
        </p:spPr>
        <p:txBody>
          <a:bodyPr wrap="none" rtlCol="0">
            <a:spAutoFit/>
          </a:bodyPr>
          <a:lstStyle/>
          <a:p>
            <a:pPr algn="ctr"/>
            <a:r>
              <a:rPr lang="en-PH" sz="2800" b="1" dirty="0">
                <a:solidFill>
                  <a:schemeClr val="accent2"/>
                </a:solidFill>
              </a:rPr>
              <a:t>PROJECTS</a:t>
            </a:r>
          </a:p>
          <a:p>
            <a:pPr algn="ctr"/>
            <a:r>
              <a:rPr lang="en-PH" sz="2800" b="1" dirty="0">
                <a:solidFill>
                  <a:schemeClr val="accent2"/>
                </a:solidFill>
              </a:rPr>
              <a:t>IN THE PIPELINE</a:t>
            </a:r>
          </a:p>
        </p:txBody>
      </p:sp>
      <p:graphicFrame>
        <p:nvGraphicFramePr>
          <p:cNvPr id="63" name="Table 3">
            <a:extLst>
              <a:ext uri="{FF2B5EF4-FFF2-40B4-BE49-F238E27FC236}">
                <a16:creationId xmlns:a16="http://schemas.microsoft.com/office/drawing/2014/main" id="{2178DA95-7DFB-47B9-BBB8-DE2D9B1E6287}"/>
              </a:ext>
            </a:extLst>
          </p:cNvPr>
          <p:cNvGraphicFramePr>
            <a:graphicFrameLocks noGrp="1"/>
          </p:cNvGraphicFramePr>
          <p:nvPr>
            <p:extLst>
              <p:ext uri="{D42A27DB-BD31-4B8C-83A1-F6EECF244321}">
                <p14:modId xmlns:p14="http://schemas.microsoft.com/office/powerpoint/2010/main" val="1105777913"/>
              </p:ext>
            </p:extLst>
          </p:nvPr>
        </p:nvGraphicFramePr>
        <p:xfrm>
          <a:off x="6100853" y="5066432"/>
          <a:ext cx="1465702" cy="1076960"/>
        </p:xfrm>
        <a:graphic>
          <a:graphicData uri="http://schemas.openxmlformats.org/drawingml/2006/table">
            <a:tbl>
              <a:tblPr firstRow="1" bandRow="1">
                <a:tableStyleId>{72833802-FEF1-4C79-8D5D-14CF1EAF98D9}</a:tableStyleId>
              </a:tblPr>
              <a:tblGrid>
                <a:gridCol w="917062">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tblGrid>
              <a:tr h="0">
                <a:tc>
                  <a:txBody>
                    <a:bodyPr/>
                    <a:lstStyle/>
                    <a:p>
                      <a:pPr algn="ctr"/>
                      <a:endParaRPr lang="en-PH"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600" dirty="0"/>
                        <a:t>No.</a:t>
                      </a:r>
                    </a:p>
                  </a:txBody>
                  <a:tcPr anchor="ctr"/>
                </a:tc>
                <a:extLst>
                  <a:ext uri="{0D108BD9-81ED-4DB2-BD59-A6C34878D82A}">
                    <a16:rowId xmlns:a16="http://schemas.microsoft.com/office/drawing/2014/main" val="10000"/>
                  </a:ext>
                </a:extLst>
              </a:tr>
              <a:tr h="370840">
                <a:tc>
                  <a:txBody>
                    <a:bodyPr/>
                    <a:lstStyle/>
                    <a:p>
                      <a:r>
                        <a:rPr lang="en-PH" sz="1600" dirty="0"/>
                        <a:t>National</a:t>
                      </a:r>
                    </a:p>
                  </a:txBody>
                  <a:tcPr anchor="ctr"/>
                </a:tc>
                <a:tc>
                  <a:txBody>
                    <a:bodyPr/>
                    <a:lstStyle/>
                    <a:p>
                      <a:pPr algn="r"/>
                      <a:r>
                        <a:rPr lang="en-PH" sz="1600" dirty="0"/>
                        <a:t>35</a:t>
                      </a:r>
                    </a:p>
                  </a:txBody>
                  <a:tcPr anchor="ctr"/>
                </a:tc>
                <a:extLst>
                  <a:ext uri="{0D108BD9-81ED-4DB2-BD59-A6C34878D82A}">
                    <a16:rowId xmlns:a16="http://schemas.microsoft.com/office/drawing/2014/main" val="10001"/>
                  </a:ext>
                </a:extLst>
              </a:tr>
              <a:tr h="370840">
                <a:tc>
                  <a:txBody>
                    <a:bodyPr/>
                    <a:lstStyle/>
                    <a:p>
                      <a:r>
                        <a:rPr lang="en-PH" sz="1600" dirty="0"/>
                        <a:t>Local</a:t>
                      </a:r>
                    </a:p>
                  </a:txBody>
                  <a:tcPr anchor="ctr"/>
                </a:tc>
                <a:tc>
                  <a:txBody>
                    <a:bodyPr/>
                    <a:lstStyle/>
                    <a:p>
                      <a:pPr algn="r"/>
                      <a:r>
                        <a:rPr lang="en-PH" sz="1600" dirty="0"/>
                        <a:t>22</a:t>
                      </a:r>
                    </a:p>
                  </a:txBody>
                  <a:tcPr anchor="ctr"/>
                </a:tc>
                <a:extLst>
                  <a:ext uri="{0D108BD9-81ED-4DB2-BD59-A6C34878D82A}">
                    <a16:rowId xmlns:a16="http://schemas.microsoft.com/office/drawing/2014/main" val="10002"/>
                  </a:ext>
                </a:extLst>
              </a:tr>
            </a:tbl>
          </a:graphicData>
        </a:graphic>
      </p:graphicFrame>
      <p:sp>
        <p:nvSpPr>
          <p:cNvPr id="18" name="Title 1">
            <a:extLst>
              <a:ext uri="{FF2B5EF4-FFF2-40B4-BE49-F238E27FC236}">
                <a16:creationId xmlns:a16="http://schemas.microsoft.com/office/drawing/2014/main" id="{F00F0AFF-7DD8-4331-9782-1F5065FC5B6F}"/>
              </a:ext>
            </a:extLst>
          </p:cNvPr>
          <p:cNvSpPr txBox="1">
            <a:spLocks/>
          </p:cNvSpPr>
          <p:nvPr/>
        </p:nvSpPr>
        <p:spPr>
          <a:xfrm>
            <a:off x="165370" y="248713"/>
            <a:ext cx="9144000" cy="5162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4"/>
                </a:solidFill>
                <a:latin typeface="+mn-lt"/>
                <a:ea typeface="Verdana" panose="020B0604030504040204" pitchFamily="34" charset="0"/>
                <a:cs typeface="Times New Roman" panose="02020603050405020304" pitchFamily="18" charset="0"/>
              </a:rPr>
              <a:t>PPP Projects - Status</a:t>
            </a:r>
          </a:p>
        </p:txBody>
      </p:sp>
    </p:spTree>
    <p:extLst>
      <p:ext uri="{BB962C8B-B14F-4D97-AF65-F5344CB8AC3E}">
        <p14:creationId xmlns:p14="http://schemas.microsoft.com/office/powerpoint/2010/main" val="148125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sp>
        <p:nvSpPr>
          <p:cNvPr id="66" name="Title 1"/>
          <p:cNvSpPr txBox="1">
            <a:spLocks/>
          </p:cNvSpPr>
          <p:nvPr/>
        </p:nvSpPr>
        <p:spPr>
          <a:xfrm>
            <a:off x="165370" y="248713"/>
            <a:ext cx="9144000" cy="5162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accent4"/>
                </a:solidFill>
                <a:latin typeface="+mn-lt"/>
                <a:ea typeface="Verdana" panose="020B0604030504040204" pitchFamily="34" charset="0"/>
                <a:cs typeface="Times New Roman" panose="02020603050405020304" pitchFamily="18" charset="0"/>
              </a:rPr>
              <a:t>Water &amp; Sanitation PPP Projects - Awarded</a:t>
            </a:r>
          </a:p>
        </p:txBody>
      </p:sp>
      <p:pic>
        <p:nvPicPr>
          <p:cNvPr id="7" name="Picture 6">
            <a:extLst>
              <a:ext uri="{FF2B5EF4-FFF2-40B4-BE49-F238E27FC236}">
                <a16:creationId xmlns:a16="http://schemas.microsoft.com/office/drawing/2014/main" id="{53A6B782-848A-4A06-8D59-0B572660A9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147" y="1369138"/>
            <a:ext cx="4518322" cy="4918808"/>
          </a:xfrm>
          <a:prstGeom prst="rect">
            <a:avLst/>
          </a:prstGeom>
        </p:spPr>
      </p:pic>
      <p:sp>
        <p:nvSpPr>
          <p:cNvPr id="8" name="Rounded Rectangle 66">
            <a:extLst>
              <a:ext uri="{FF2B5EF4-FFF2-40B4-BE49-F238E27FC236}">
                <a16:creationId xmlns:a16="http://schemas.microsoft.com/office/drawing/2014/main" id="{806D4C38-38D2-4D0C-9467-A1C977E30A9E}"/>
              </a:ext>
            </a:extLst>
          </p:cNvPr>
          <p:cNvSpPr/>
          <p:nvPr/>
        </p:nvSpPr>
        <p:spPr>
          <a:xfrm>
            <a:off x="3587371" y="2379764"/>
            <a:ext cx="1568421" cy="415868"/>
          </a:xfrm>
          <a:prstGeom prst="roundRect">
            <a:avLst/>
          </a:prstGeom>
          <a:solidFill>
            <a:srgbClr val="002647"/>
          </a:solidFill>
          <a:ln>
            <a:solidFill>
              <a:srgbClr val="002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Luzon - 8 </a:t>
            </a:r>
          </a:p>
        </p:txBody>
      </p:sp>
      <p:sp>
        <p:nvSpPr>
          <p:cNvPr id="10" name="Rounded Rectangle 68">
            <a:extLst>
              <a:ext uri="{FF2B5EF4-FFF2-40B4-BE49-F238E27FC236}">
                <a16:creationId xmlns:a16="http://schemas.microsoft.com/office/drawing/2014/main" id="{D99544B6-028A-4B04-B1AF-827312A182B6}"/>
              </a:ext>
            </a:extLst>
          </p:cNvPr>
          <p:cNvSpPr/>
          <p:nvPr/>
        </p:nvSpPr>
        <p:spPr>
          <a:xfrm>
            <a:off x="3650001" y="4272674"/>
            <a:ext cx="1568421" cy="415868"/>
          </a:xfrm>
          <a:prstGeom prst="roundRect">
            <a:avLst/>
          </a:prstGeom>
          <a:solidFill>
            <a:srgbClr val="002647"/>
          </a:solidFill>
          <a:ln>
            <a:solidFill>
              <a:srgbClr val="002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Visayas - 2</a:t>
            </a:r>
          </a:p>
        </p:txBody>
      </p:sp>
      <p:sp>
        <p:nvSpPr>
          <p:cNvPr id="11" name="Rounded Rectangle 69">
            <a:extLst>
              <a:ext uri="{FF2B5EF4-FFF2-40B4-BE49-F238E27FC236}">
                <a16:creationId xmlns:a16="http://schemas.microsoft.com/office/drawing/2014/main" id="{3D74C593-40D0-485C-A851-F4183EECCB73}"/>
              </a:ext>
            </a:extLst>
          </p:cNvPr>
          <p:cNvSpPr/>
          <p:nvPr/>
        </p:nvSpPr>
        <p:spPr>
          <a:xfrm>
            <a:off x="3650001" y="5444084"/>
            <a:ext cx="1568421" cy="415868"/>
          </a:xfrm>
          <a:prstGeom prst="roundRect">
            <a:avLst/>
          </a:prstGeom>
          <a:solidFill>
            <a:srgbClr val="002647"/>
          </a:solidFill>
          <a:ln>
            <a:solidFill>
              <a:srgbClr val="002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50" b="1" dirty="0"/>
              <a:t>Mindanao - 3</a:t>
            </a:r>
          </a:p>
        </p:txBody>
      </p:sp>
      <p:sp>
        <p:nvSpPr>
          <p:cNvPr id="2" name="Rectangle 1">
            <a:extLst>
              <a:ext uri="{FF2B5EF4-FFF2-40B4-BE49-F238E27FC236}">
                <a16:creationId xmlns:a16="http://schemas.microsoft.com/office/drawing/2014/main" id="{E3298BB7-F699-44F1-8EFC-8C2484A1B7CC}"/>
              </a:ext>
            </a:extLst>
          </p:cNvPr>
          <p:cNvSpPr/>
          <p:nvPr/>
        </p:nvSpPr>
        <p:spPr>
          <a:xfrm>
            <a:off x="5258280" y="1107987"/>
            <a:ext cx="3662829" cy="2862322"/>
          </a:xfrm>
          <a:prstGeom prst="rect">
            <a:avLst/>
          </a:prstGeom>
        </p:spPr>
        <p:txBody>
          <a:bodyPr wrap="square">
            <a:spAutoFit/>
          </a:bodyPr>
          <a:lstStyle/>
          <a:p>
            <a:pPr marL="174625" indent="-174625">
              <a:buFont typeface="Arial" panose="020B0604020202020204" pitchFamily="34" charset="0"/>
              <a:buChar char="•"/>
            </a:pPr>
            <a:r>
              <a:rPr lang="en-PH" sz="1200" dirty="0"/>
              <a:t>Bulacan Bulk Water Supply</a:t>
            </a:r>
          </a:p>
          <a:p>
            <a:pPr marL="174625" indent="-174625">
              <a:buFont typeface="Arial" panose="020B0604020202020204" pitchFamily="34" charset="0"/>
              <a:buChar char="•"/>
            </a:pPr>
            <a:r>
              <a:rPr lang="en-PH" sz="1200" dirty="0">
                <a:solidFill>
                  <a:srgbClr val="000000"/>
                </a:solidFill>
              </a:rPr>
              <a:t>Clark Water Supply and Sewerage Project</a:t>
            </a:r>
          </a:p>
          <a:p>
            <a:pPr marL="174625" indent="-174625">
              <a:buFont typeface="Arial" panose="020B0604020202020204" pitchFamily="34" charset="0"/>
              <a:buChar char="•"/>
            </a:pPr>
            <a:r>
              <a:rPr lang="en-PH" sz="1200" dirty="0"/>
              <a:t>Subic Water and Sewerage Project</a:t>
            </a:r>
          </a:p>
          <a:p>
            <a:pPr marL="174625" indent="-174625">
              <a:buFont typeface="Arial" panose="020B0604020202020204" pitchFamily="34" charset="0"/>
              <a:buChar char="•"/>
            </a:pPr>
            <a:r>
              <a:rPr lang="en-PH" sz="1200" dirty="0"/>
              <a:t>Cabanatuan City Water District Joint Venture</a:t>
            </a:r>
          </a:p>
          <a:p>
            <a:pPr marL="174625" indent="-174625">
              <a:buFont typeface="Arial" panose="020B0604020202020204" pitchFamily="34" charset="0"/>
              <a:buChar char="•"/>
            </a:pPr>
            <a:r>
              <a:rPr lang="en-PH" sz="1200" dirty="0"/>
              <a:t>Financing, Development, Rehabilitation, Expansion, Improvement, Operation and Maintenance of the Water Supply and Septage Management System of Jaen Water District (Nueva Ecija)</a:t>
            </a:r>
          </a:p>
          <a:p>
            <a:pPr marL="174625" indent="-174625">
              <a:buFont typeface="Arial" panose="020B0604020202020204" pitchFamily="34" charset="0"/>
              <a:buChar char="•"/>
            </a:pPr>
            <a:r>
              <a:rPr lang="en-PH" sz="1200" dirty="0"/>
              <a:t>Financing, Development, Rehabilitation, Improvement, Expansion, Operation and Maintenance of the Water Supply System of Tarlac City</a:t>
            </a:r>
          </a:p>
          <a:p>
            <a:pPr marL="174625" indent="-174625">
              <a:buFont typeface="Arial" panose="020B0604020202020204" pitchFamily="34" charset="0"/>
              <a:buChar char="•"/>
            </a:pPr>
            <a:r>
              <a:rPr lang="en-PH" sz="1200" dirty="0"/>
              <a:t>Puerto Galera Sewerage and Wastewater Treatment Plant Project</a:t>
            </a:r>
          </a:p>
          <a:p>
            <a:pPr marL="174625" indent="-174625">
              <a:buFont typeface="Arial" panose="020B0604020202020204" pitchFamily="34" charset="0"/>
              <a:buChar char="•"/>
            </a:pPr>
            <a:r>
              <a:rPr lang="en-PH" sz="1200" dirty="0"/>
              <a:t>Daraga Water District Joint Venture Project (Albay)</a:t>
            </a:r>
          </a:p>
        </p:txBody>
      </p:sp>
      <p:sp>
        <p:nvSpPr>
          <p:cNvPr id="3" name="Rectangle 2">
            <a:extLst>
              <a:ext uri="{FF2B5EF4-FFF2-40B4-BE49-F238E27FC236}">
                <a16:creationId xmlns:a16="http://schemas.microsoft.com/office/drawing/2014/main" id="{3A11828F-B732-4DD2-ADF2-53AA7DB113E5}"/>
              </a:ext>
            </a:extLst>
          </p:cNvPr>
          <p:cNvSpPr/>
          <p:nvPr/>
        </p:nvSpPr>
        <p:spPr>
          <a:xfrm>
            <a:off x="5278401" y="4241900"/>
            <a:ext cx="3780494" cy="646331"/>
          </a:xfrm>
          <a:prstGeom prst="rect">
            <a:avLst/>
          </a:prstGeom>
        </p:spPr>
        <p:txBody>
          <a:bodyPr wrap="square">
            <a:spAutoFit/>
          </a:bodyPr>
          <a:lstStyle/>
          <a:p>
            <a:pPr marL="174625" indent="-174625">
              <a:buFont typeface="Arial" panose="020B0604020202020204" pitchFamily="34" charset="0"/>
              <a:buChar char="•"/>
            </a:pPr>
            <a:r>
              <a:rPr lang="en-PH" sz="1200" dirty="0"/>
              <a:t>Bohol Provincial Waterworks System Project</a:t>
            </a:r>
          </a:p>
          <a:p>
            <a:pPr marL="174625" indent="-174625">
              <a:buFont typeface="Arial" panose="020B0604020202020204" pitchFamily="34" charset="0"/>
              <a:buChar char="•"/>
            </a:pPr>
            <a:r>
              <a:rPr lang="en-PH" sz="1200" dirty="0"/>
              <a:t>Joint Venture Project on Bulk Water Supply of Metro Iloilo</a:t>
            </a:r>
          </a:p>
        </p:txBody>
      </p:sp>
      <p:sp>
        <p:nvSpPr>
          <p:cNvPr id="4" name="Rectangle 3">
            <a:extLst>
              <a:ext uri="{FF2B5EF4-FFF2-40B4-BE49-F238E27FC236}">
                <a16:creationId xmlns:a16="http://schemas.microsoft.com/office/drawing/2014/main" id="{4AC0A659-B8D5-4FBC-AED9-B3675AD22254}"/>
              </a:ext>
            </a:extLst>
          </p:cNvPr>
          <p:cNvSpPr/>
          <p:nvPr/>
        </p:nvSpPr>
        <p:spPr>
          <a:xfrm>
            <a:off x="5278401" y="5210988"/>
            <a:ext cx="3800615" cy="1015663"/>
          </a:xfrm>
          <a:prstGeom prst="rect">
            <a:avLst/>
          </a:prstGeom>
        </p:spPr>
        <p:txBody>
          <a:bodyPr wrap="square">
            <a:spAutoFit/>
          </a:bodyPr>
          <a:lstStyle/>
          <a:p>
            <a:pPr marL="174625" indent="-174625">
              <a:buFont typeface="Arial" panose="020B0604020202020204" pitchFamily="34" charset="0"/>
              <a:buChar char="•"/>
            </a:pPr>
            <a:r>
              <a:rPr lang="en-PH" sz="1200" dirty="0"/>
              <a:t>Tagum Water District Bulk Water Supply Project</a:t>
            </a:r>
          </a:p>
          <a:p>
            <a:pPr marL="174625" indent="-174625">
              <a:buFont typeface="Arial" panose="020B0604020202020204" pitchFamily="34" charset="0"/>
              <a:buChar char="•"/>
            </a:pPr>
            <a:r>
              <a:rPr lang="en-PH" sz="1200" dirty="0"/>
              <a:t>Butuan City Water District JVA for Water Supply Development and Water Treatment</a:t>
            </a:r>
          </a:p>
          <a:p>
            <a:pPr marL="174625" indent="-174625">
              <a:buFont typeface="Arial" panose="020B0604020202020204" pitchFamily="34" charset="0"/>
              <a:buChar char="•"/>
            </a:pPr>
            <a:r>
              <a:rPr lang="en-PH" sz="1200" dirty="0"/>
              <a:t>Zamboanga City Water District Non-Revenue Water Reduction Project</a:t>
            </a:r>
          </a:p>
        </p:txBody>
      </p:sp>
    </p:spTree>
    <p:extLst>
      <p:ext uri="{BB962C8B-B14F-4D97-AF65-F5344CB8AC3E}">
        <p14:creationId xmlns:p14="http://schemas.microsoft.com/office/powerpoint/2010/main" val="349270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sp>
        <p:nvSpPr>
          <p:cNvPr id="66" name="Title 1"/>
          <p:cNvSpPr txBox="1">
            <a:spLocks/>
          </p:cNvSpPr>
          <p:nvPr/>
        </p:nvSpPr>
        <p:spPr>
          <a:xfrm>
            <a:off x="165370" y="248713"/>
            <a:ext cx="9144000" cy="5162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accent4"/>
                </a:solidFill>
                <a:latin typeface="+mn-lt"/>
                <a:ea typeface="Verdana" panose="020B0604030504040204" pitchFamily="34" charset="0"/>
                <a:cs typeface="Times New Roman" panose="02020603050405020304" pitchFamily="18" charset="0"/>
              </a:rPr>
              <a:t>Water &amp; Sanitation PPP Projects - Pipeline</a:t>
            </a:r>
          </a:p>
        </p:txBody>
      </p:sp>
      <p:pic>
        <p:nvPicPr>
          <p:cNvPr id="3" name="Picture 2"/>
          <p:cNvPicPr>
            <a:picLocks noChangeAspect="1"/>
          </p:cNvPicPr>
          <p:nvPr/>
        </p:nvPicPr>
        <p:blipFill rotWithShape="1">
          <a:blip r:embed="rId5"/>
          <a:srcRect l="10171" r="34435"/>
          <a:stretch/>
        </p:blipFill>
        <p:spPr>
          <a:xfrm>
            <a:off x="919064" y="1068733"/>
            <a:ext cx="3124533" cy="2121109"/>
          </a:xfrm>
          <a:prstGeom prst="rect">
            <a:avLst/>
          </a:prstGeom>
          <a:ln>
            <a:solidFill>
              <a:schemeClr val="tx1"/>
            </a:solidFill>
          </a:ln>
        </p:spPr>
      </p:pic>
      <p:sp>
        <p:nvSpPr>
          <p:cNvPr id="36" name="TextBox 35"/>
          <p:cNvSpPr txBox="1"/>
          <p:nvPr/>
        </p:nvSpPr>
        <p:spPr>
          <a:xfrm>
            <a:off x="1245347" y="3188162"/>
            <a:ext cx="2331043" cy="369332"/>
          </a:xfrm>
          <a:prstGeom prst="rect">
            <a:avLst/>
          </a:prstGeom>
          <a:noFill/>
        </p:spPr>
        <p:txBody>
          <a:bodyPr wrap="square" rtlCol="0">
            <a:spAutoFit/>
          </a:bodyPr>
          <a:lstStyle/>
          <a:p>
            <a:pPr algn="ctr"/>
            <a:r>
              <a:rPr lang="en-PH" dirty="0" err="1"/>
              <a:t>Baggao</a:t>
            </a:r>
            <a:r>
              <a:rPr lang="en-PH" dirty="0"/>
              <a:t> Water Supply</a:t>
            </a:r>
          </a:p>
        </p:txBody>
      </p:sp>
      <p:sp>
        <p:nvSpPr>
          <p:cNvPr id="38" name="TextBox 37"/>
          <p:cNvSpPr txBox="1"/>
          <p:nvPr/>
        </p:nvSpPr>
        <p:spPr>
          <a:xfrm>
            <a:off x="5507282" y="3072448"/>
            <a:ext cx="2508958" cy="646331"/>
          </a:xfrm>
          <a:prstGeom prst="rect">
            <a:avLst/>
          </a:prstGeom>
          <a:noFill/>
        </p:spPr>
        <p:txBody>
          <a:bodyPr wrap="square" rtlCol="0">
            <a:spAutoFit/>
          </a:bodyPr>
          <a:lstStyle/>
          <a:p>
            <a:pPr algn="ctr"/>
            <a:r>
              <a:rPr lang="en-PH" dirty="0" err="1"/>
              <a:t>Lumbo</a:t>
            </a:r>
            <a:r>
              <a:rPr lang="en-PH" dirty="0"/>
              <a:t> Spring</a:t>
            </a:r>
          </a:p>
          <a:p>
            <a:pPr algn="ctr"/>
            <a:r>
              <a:rPr lang="en-PH" dirty="0"/>
              <a:t> Bulk Water Supply</a:t>
            </a:r>
          </a:p>
        </p:txBody>
      </p:sp>
      <p:pic>
        <p:nvPicPr>
          <p:cNvPr id="1028" name="Picture 4" descr="Image result for spring water stock photo"/>
          <p:cNvPicPr>
            <a:picLocks noChangeAspect="1" noChangeArrowheads="1"/>
          </p:cNvPicPr>
          <p:nvPr/>
        </p:nvPicPr>
        <p:blipFill rotWithShape="1">
          <a:blip r:embed="rId6">
            <a:extLst>
              <a:ext uri="{28A0092B-C50C-407E-A947-70E740481C1C}">
                <a14:useLocalDpi xmlns:a14="http://schemas.microsoft.com/office/drawing/2010/main" val="0"/>
              </a:ext>
            </a:extLst>
          </a:blip>
          <a:srcRect r="196" b="9167"/>
          <a:stretch/>
        </p:blipFill>
        <p:spPr bwMode="auto">
          <a:xfrm>
            <a:off x="5203454" y="1115327"/>
            <a:ext cx="3021482" cy="19793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61996" y="5739922"/>
            <a:ext cx="3726999" cy="646331"/>
          </a:xfrm>
          <a:prstGeom prst="rect">
            <a:avLst/>
          </a:prstGeom>
          <a:noFill/>
        </p:spPr>
        <p:txBody>
          <a:bodyPr wrap="square" rtlCol="0">
            <a:spAutoFit/>
          </a:bodyPr>
          <a:lstStyle/>
          <a:p>
            <a:pPr algn="ctr"/>
            <a:r>
              <a:rPr lang="en-PH" dirty="0" err="1"/>
              <a:t>Bislig</a:t>
            </a:r>
            <a:r>
              <a:rPr lang="en-PH" dirty="0"/>
              <a:t> City Bulk Water Supply</a:t>
            </a:r>
          </a:p>
          <a:p>
            <a:pPr algn="ctr"/>
            <a:r>
              <a:rPr lang="en-PH" dirty="0"/>
              <a:t>and Septage</a:t>
            </a:r>
          </a:p>
        </p:txBody>
      </p:sp>
      <p:pic>
        <p:nvPicPr>
          <p:cNvPr id="2050" name="Picture 2" descr="https://www.bworldonline.com/wp-content/uploads/2019/09/Lake-Danao-090919.jpg"/>
          <p:cNvPicPr>
            <a:picLocks noChangeAspect="1" noChangeArrowheads="1"/>
          </p:cNvPicPr>
          <p:nvPr/>
        </p:nvPicPr>
        <p:blipFill rotWithShape="1">
          <a:blip r:embed="rId7">
            <a:extLst>
              <a:ext uri="{28A0092B-C50C-407E-A947-70E740481C1C}">
                <a14:useLocalDpi xmlns:a14="http://schemas.microsoft.com/office/drawing/2010/main" val="0"/>
              </a:ext>
            </a:extLst>
          </a:blip>
          <a:srcRect r="14021"/>
          <a:stretch/>
        </p:blipFill>
        <p:spPr bwMode="auto">
          <a:xfrm>
            <a:off x="922573" y="3803554"/>
            <a:ext cx="3121024" cy="19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268642" y="5754149"/>
            <a:ext cx="2498570" cy="646331"/>
          </a:xfrm>
          <a:prstGeom prst="rect">
            <a:avLst/>
          </a:prstGeom>
          <a:noFill/>
        </p:spPr>
        <p:txBody>
          <a:bodyPr wrap="square" rtlCol="0">
            <a:spAutoFit/>
          </a:bodyPr>
          <a:lstStyle/>
          <a:p>
            <a:pPr algn="ctr"/>
            <a:r>
              <a:rPr lang="en-PH" dirty="0"/>
              <a:t>Ormoc City </a:t>
            </a:r>
          </a:p>
          <a:p>
            <a:pPr algn="ctr"/>
            <a:r>
              <a:rPr lang="en-PH" dirty="0"/>
              <a:t>Water Supply System</a:t>
            </a:r>
          </a:p>
        </p:txBody>
      </p:sp>
      <p:pic>
        <p:nvPicPr>
          <p:cNvPr id="2052" name="Picture 4" descr="No photo description available."/>
          <p:cNvPicPr>
            <a:picLocks noChangeAspect="1" noChangeArrowheads="1"/>
          </p:cNvPicPr>
          <p:nvPr/>
        </p:nvPicPr>
        <p:blipFill rotWithShape="1">
          <a:blip r:embed="rId8">
            <a:extLst>
              <a:ext uri="{28A0092B-C50C-407E-A947-70E740481C1C}">
                <a14:useLocalDpi xmlns:a14="http://schemas.microsoft.com/office/drawing/2010/main" val="0"/>
              </a:ext>
            </a:extLst>
          </a:blip>
          <a:srcRect l="33246" t="38209" r="16644" b="1823"/>
          <a:stretch/>
        </p:blipFill>
        <p:spPr bwMode="auto">
          <a:xfrm>
            <a:off x="5251867" y="3763310"/>
            <a:ext cx="2941320" cy="19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0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6FF564F-D0A5-4A8A-81E9-71FCF4B86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sp>
        <p:nvSpPr>
          <p:cNvPr id="26" name="Slide Number Placeholder 1">
            <a:extLst>
              <a:ext uri="{FF2B5EF4-FFF2-40B4-BE49-F238E27FC236}">
                <a16:creationId xmlns:a16="http://schemas.microsoft.com/office/drawing/2014/main" id="{C3143E1E-06C1-4A46-B8B9-99AE599A0A2A}"/>
              </a:ext>
            </a:extLst>
          </p:cNvPr>
          <p:cNvSpPr txBox="1">
            <a:spLocks/>
          </p:cNvSpPr>
          <p:nvPr/>
        </p:nvSpPr>
        <p:spPr>
          <a:xfrm>
            <a:off x="7574566" y="6211925"/>
            <a:ext cx="2352887" cy="379867"/>
          </a:xfrm>
          <a:prstGeom prst="rect">
            <a:avLst/>
          </a:prstGeom>
        </p:spPr>
        <p:txBody>
          <a:bodyPr vert="horz" lIns="86266" tIns="43133" rIns="86266" bIns="4313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1371"/>
            <a:endParaRPr lang="en-PH" sz="1132" dirty="0">
              <a:solidFill>
                <a:prstClr val="black">
                  <a:tint val="75000"/>
                </a:prstClr>
              </a:solidFill>
            </a:endParaRPr>
          </a:p>
        </p:txBody>
      </p:sp>
      <p:pic>
        <p:nvPicPr>
          <p:cNvPr id="27" name="Picture 26">
            <a:extLst>
              <a:ext uri="{FF2B5EF4-FFF2-40B4-BE49-F238E27FC236}">
                <a16:creationId xmlns:a16="http://schemas.microsoft.com/office/drawing/2014/main" id="{4C4392BA-9630-438E-BD19-C8B2E4F50D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sp>
        <p:nvSpPr>
          <p:cNvPr id="28" name="Rectangle 27">
            <a:extLst>
              <a:ext uri="{FF2B5EF4-FFF2-40B4-BE49-F238E27FC236}">
                <a16:creationId xmlns:a16="http://schemas.microsoft.com/office/drawing/2014/main" id="{AFCEB974-AD90-4FAA-8ED2-DD6E0398EE03}"/>
              </a:ext>
            </a:extLst>
          </p:cNvPr>
          <p:cNvSpPr/>
          <p:nvPr/>
        </p:nvSpPr>
        <p:spPr>
          <a:xfrm>
            <a:off x="4113804" y="2566410"/>
            <a:ext cx="4572000" cy="923330"/>
          </a:xfrm>
          <a:prstGeom prst="rect">
            <a:avLst/>
          </a:prstGeom>
        </p:spPr>
        <p:txBody>
          <a:bodyPr>
            <a:spAutoFit/>
          </a:bodyPr>
          <a:lstStyle/>
          <a:p>
            <a:pPr marL="285750" indent="-285750">
              <a:buFont typeface="Arial" charset="0"/>
              <a:buChar char="•"/>
              <a:defRPr/>
            </a:pPr>
            <a:r>
              <a:rPr lang="en-US" dirty="0">
                <a:ea typeface="Arial" charset="0"/>
                <a:cs typeface="Arial" charset="0"/>
              </a:rPr>
              <a:t>BOT Law</a:t>
            </a:r>
          </a:p>
          <a:p>
            <a:pPr marL="285750" indent="-285750">
              <a:buFont typeface="Arial" charset="0"/>
              <a:buChar char="•"/>
              <a:defRPr/>
            </a:pPr>
            <a:r>
              <a:rPr lang="en-US" dirty="0">
                <a:ea typeface="Arial" charset="0"/>
                <a:cs typeface="Arial" charset="0"/>
              </a:rPr>
              <a:t>NEDA Joint Venture Guidelines</a:t>
            </a:r>
          </a:p>
          <a:p>
            <a:pPr marL="285750" indent="-285750">
              <a:buFont typeface="Arial" charset="0"/>
              <a:buChar char="•"/>
              <a:defRPr/>
            </a:pPr>
            <a:r>
              <a:rPr lang="en-US" dirty="0">
                <a:ea typeface="Arial" charset="0"/>
                <a:cs typeface="Arial" charset="0"/>
              </a:rPr>
              <a:t>Local PPP Code/Ordinance</a:t>
            </a:r>
          </a:p>
        </p:txBody>
      </p:sp>
      <p:sp>
        <p:nvSpPr>
          <p:cNvPr id="29" name="Rectangle 28">
            <a:extLst>
              <a:ext uri="{FF2B5EF4-FFF2-40B4-BE49-F238E27FC236}">
                <a16:creationId xmlns:a16="http://schemas.microsoft.com/office/drawing/2014/main" id="{EC5F279C-B4BF-4532-8E49-E81420700E17}"/>
              </a:ext>
            </a:extLst>
          </p:cNvPr>
          <p:cNvSpPr/>
          <p:nvPr/>
        </p:nvSpPr>
        <p:spPr>
          <a:xfrm>
            <a:off x="3663024" y="3849607"/>
            <a:ext cx="4572000" cy="2585323"/>
          </a:xfrm>
          <a:prstGeom prst="rect">
            <a:avLst/>
          </a:prstGeom>
        </p:spPr>
        <p:txBody>
          <a:bodyPr>
            <a:spAutoFit/>
          </a:bodyPr>
          <a:lstStyle/>
          <a:p>
            <a:pPr marL="742950" lvl="1" indent="-285750">
              <a:buFont typeface="Arial" panose="020B0604020202020204" pitchFamily="34" charset="0"/>
              <a:buChar char="•"/>
              <a:defRPr/>
            </a:pPr>
            <a:r>
              <a:rPr lang="en-US" dirty="0">
                <a:ea typeface="Arial" charset="0"/>
                <a:cs typeface="Arial" charset="0"/>
              </a:rPr>
              <a:t>Solicited:  government can set terms based on its priorities but has to spend time and resources on project development</a:t>
            </a:r>
          </a:p>
          <a:p>
            <a:pPr marL="742950" lvl="1" indent="-285750">
              <a:buFont typeface="Arial" panose="020B0604020202020204" pitchFamily="34" charset="0"/>
              <a:buChar char="•"/>
              <a:defRPr/>
            </a:pPr>
            <a:r>
              <a:rPr lang="en-US" dirty="0">
                <a:ea typeface="Arial" charset="0"/>
                <a:cs typeface="Arial" charset="0"/>
              </a:rPr>
              <a:t>Unsolicited:  government can save on project development cost but has to spend time and resources in evaluation and negotiation, and deal with information asymmetry</a:t>
            </a:r>
          </a:p>
        </p:txBody>
      </p:sp>
      <p:sp>
        <p:nvSpPr>
          <p:cNvPr id="30" name="Rectangle 29">
            <a:extLst>
              <a:ext uri="{FF2B5EF4-FFF2-40B4-BE49-F238E27FC236}">
                <a16:creationId xmlns:a16="http://schemas.microsoft.com/office/drawing/2014/main" id="{E53A3459-07CE-4788-B424-2D5B59496AB6}"/>
              </a:ext>
            </a:extLst>
          </p:cNvPr>
          <p:cNvSpPr/>
          <p:nvPr/>
        </p:nvSpPr>
        <p:spPr>
          <a:xfrm>
            <a:off x="4120282" y="1156518"/>
            <a:ext cx="4572000" cy="1200329"/>
          </a:xfrm>
          <a:prstGeom prst="rect">
            <a:avLst/>
          </a:prstGeom>
        </p:spPr>
        <p:txBody>
          <a:bodyPr>
            <a:spAutoFit/>
          </a:bodyPr>
          <a:lstStyle/>
          <a:p>
            <a:pPr marL="285750" indent="-285750">
              <a:buFont typeface="Arial" charset="0"/>
              <a:buChar char="•"/>
              <a:defRPr/>
            </a:pPr>
            <a:r>
              <a:rPr lang="en-US" dirty="0">
                <a:ea typeface="Arial" charset="0"/>
                <a:cs typeface="Arial" charset="0"/>
              </a:rPr>
              <a:t>Economic benefits (cost savings, direct and indirect benefits)</a:t>
            </a:r>
          </a:p>
          <a:p>
            <a:pPr marL="285750" indent="-285750">
              <a:buFont typeface="Arial" charset="0"/>
              <a:buChar char="•"/>
              <a:defRPr/>
            </a:pPr>
            <a:r>
              <a:rPr lang="en-US" dirty="0">
                <a:ea typeface="Arial" charset="0"/>
                <a:cs typeface="Arial" charset="0"/>
              </a:rPr>
              <a:t>Competition during tender or procurement process</a:t>
            </a:r>
          </a:p>
        </p:txBody>
      </p:sp>
      <p:sp>
        <p:nvSpPr>
          <p:cNvPr id="31" name="Pentagon 17">
            <a:extLst>
              <a:ext uri="{FF2B5EF4-FFF2-40B4-BE49-F238E27FC236}">
                <a16:creationId xmlns:a16="http://schemas.microsoft.com/office/drawing/2014/main" id="{D2C661F4-134D-4653-92C3-CD004C472C6D}"/>
              </a:ext>
            </a:extLst>
          </p:cNvPr>
          <p:cNvSpPr/>
          <p:nvPr/>
        </p:nvSpPr>
        <p:spPr>
          <a:xfrm>
            <a:off x="2039260" y="1263201"/>
            <a:ext cx="2001974" cy="798285"/>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PH" sz="2000" b="1" dirty="0"/>
              <a:t>Value for Money</a:t>
            </a:r>
          </a:p>
        </p:txBody>
      </p:sp>
      <p:sp>
        <p:nvSpPr>
          <p:cNvPr id="32" name="Pentagon 18">
            <a:extLst>
              <a:ext uri="{FF2B5EF4-FFF2-40B4-BE49-F238E27FC236}">
                <a16:creationId xmlns:a16="http://schemas.microsoft.com/office/drawing/2014/main" id="{C26DEB01-D41F-4347-8BAC-10B5C4BCCC74}"/>
              </a:ext>
            </a:extLst>
          </p:cNvPr>
          <p:cNvSpPr/>
          <p:nvPr/>
        </p:nvSpPr>
        <p:spPr>
          <a:xfrm>
            <a:off x="2039260" y="2553313"/>
            <a:ext cx="2001974" cy="798285"/>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PH" sz="2000" b="1" dirty="0"/>
              <a:t>Legal Framework</a:t>
            </a:r>
          </a:p>
        </p:txBody>
      </p:sp>
      <p:sp>
        <p:nvSpPr>
          <p:cNvPr id="33" name="Pentagon 19">
            <a:extLst>
              <a:ext uri="{FF2B5EF4-FFF2-40B4-BE49-F238E27FC236}">
                <a16:creationId xmlns:a16="http://schemas.microsoft.com/office/drawing/2014/main" id="{8FDE7FF2-A29A-4B15-9B4F-EC80FAADDDB3}"/>
              </a:ext>
            </a:extLst>
          </p:cNvPr>
          <p:cNvSpPr/>
          <p:nvPr/>
        </p:nvSpPr>
        <p:spPr>
          <a:xfrm>
            <a:off x="2045738" y="3885243"/>
            <a:ext cx="2001974" cy="798285"/>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PH" sz="2000" b="1" dirty="0"/>
              <a:t>Procurement Mode</a:t>
            </a:r>
          </a:p>
        </p:txBody>
      </p:sp>
      <p:grpSp>
        <p:nvGrpSpPr>
          <p:cNvPr id="34" name="Group 33">
            <a:extLst>
              <a:ext uri="{FF2B5EF4-FFF2-40B4-BE49-F238E27FC236}">
                <a16:creationId xmlns:a16="http://schemas.microsoft.com/office/drawing/2014/main" id="{95C70B68-6554-4457-99E8-397CD0571550}"/>
              </a:ext>
            </a:extLst>
          </p:cNvPr>
          <p:cNvGrpSpPr/>
          <p:nvPr/>
        </p:nvGrpSpPr>
        <p:grpSpPr>
          <a:xfrm>
            <a:off x="-25170" y="772079"/>
            <a:ext cx="1585030" cy="6150089"/>
            <a:chOff x="-25171" y="780277"/>
            <a:chExt cx="1319165" cy="6845535"/>
          </a:xfrm>
        </p:grpSpPr>
        <p:pic>
          <p:nvPicPr>
            <p:cNvPr id="35" name="Picture 34">
              <a:extLst>
                <a:ext uri="{FF2B5EF4-FFF2-40B4-BE49-F238E27FC236}">
                  <a16:creationId xmlns:a16="http://schemas.microsoft.com/office/drawing/2014/main" id="{56B7B774-B82B-49F9-852B-414C225F451E}"/>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042" y="780277"/>
              <a:ext cx="1306881" cy="990935"/>
            </a:xfrm>
            <a:prstGeom prst="rect">
              <a:avLst/>
            </a:prstGeom>
          </p:spPr>
        </p:pic>
        <p:pic>
          <p:nvPicPr>
            <p:cNvPr id="36" name="Picture 35">
              <a:extLst>
                <a:ext uri="{FF2B5EF4-FFF2-40B4-BE49-F238E27FC236}">
                  <a16:creationId xmlns:a16="http://schemas.microsoft.com/office/drawing/2014/main" id="{E97EDD0E-EDAA-4334-BBAE-D9C6A7DC98B7}"/>
                </a:ext>
              </a:extLst>
            </p:cNvPr>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7988" t="11687" r="4431"/>
            <a:stretch/>
          </p:blipFill>
          <p:spPr>
            <a:xfrm>
              <a:off x="-16042" y="1771212"/>
              <a:ext cx="1303421" cy="1006441"/>
            </a:xfrm>
            <a:prstGeom prst="rect">
              <a:avLst/>
            </a:prstGeom>
          </p:spPr>
        </p:pic>
        <p:pic>
          <p:nvPicPr>
            <p:cNvPr id="37" name="Picture 36">
              <a:extLst>
                <a:ext uri="{FF2B5EF4-FFF2-40B4-BE49-F238E27FC236}">
                  <a16:creationId xmlns:a16="http://schemas.microsoft.com/office/drawing/2014/main" id="{0F2750D7-C9DC-4186-A29D-BCF407F8E47E}"/>
                </a:ext>
              </a:extLst>
            </p:cNvPr>
            <p:cNvPicPr>
              <a:picLocks noChangeAspect="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r="6288"/>
            <a:stretch/>
          </p:blipFill>
          <p:spPr>
            <a:xfrm>
              <a:off x="-25171" y="3771875"/>
              <a:ext cx="1313553" cy="1044521"/>
            </a:xfrm>
            <a:prstGeom prst="rect">
              <a:avLst/>
            </a:prstGeom>
          </p:spPr>
        </p:pic>
        <p:pic>
          <p:nvPicPr>
            <p:cNvPr id="38" name="Picture 37">
              <a:extLst>
                <a:ext uri="{FF2B5EF4-FFF2-40B4-BE49-F238E27FC236}">
                  <a16:creationId xmlns:a16="http://schemas.microsoft.com/office/drawing/2014/main" id="{6B899DAD-8700-43F8-834C-14530E98D2D6}"/>
                </a:ext>
              </a:extLst>
            </p:cNvPr>
            <p:cNvPicPr>
              <a:picLocks noChangeAspect="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30046"/>
            <a:stretch/>
          </p:blipFill>
          <p:spPr>
            <a:xfrm>
              <a:off x="-13139" y="4797367"/>
              <a:ext cx="1303276" cy="1017318"/>
            </a:xfrm>
            <a:prstGeom prst="rect">
              <a:avLst/>
            </a:prstGeom>
          </p:spPr>
        </p:pic>
        <p:pic>
          <p:nvPicPr>
            <p:cNvPr id="39" name="Picture 38">
              <a:extLst>
                <a:ext uri="{FF2B5EF4-FFF2-40B4-BE49-F238E27FC236}">
                  <a16:creationId xmlns:a16="http://schemas.microsoft.com/office/drawing/2014/main" id="{412DD44A-4F51-428C-961D-129004685F0B}"/>
                </a:ext>
              </a:extLst>
            </p:cNvPr>
            <p:cNvPicPr>
              <a:picLocks noChangeAspect="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l="1897"/>
            <a:stretch/>
          </p:blipFill>
          <p:spPr>
            <a:xfrm>
              <a:off x="-12033" y="2777653"/>
              <a:ext cx="1296817" cy="1006441"/>
            </a:xfrm>
            <a:prstGeom prst="rect">
              <a:avLst/>
            </a:prstGeom>
          </p:spPr>
        </p:pic>
        <p:pic>
          <p:nvPicPr>
            <p:cNvPr id="40" name="Picture 39">
              <a:extLst>
                <a:ext uri="{FF2B5EF4-FFF2-40B4-BE49-F238E27FC236}">
                  <a16:creationId xmlns:a16="http://schemas.microsoft.com/office/drawing/2014/main" id="{FC1DF8A8-0BA7-4E30-812C-73DBDC5332E3}"/>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171" y="5810664"/>
              <a:ext cx="1319165" cy="979856"/>
            </a:xfrm>
            <a:prstGeom prst="rect">
              <a:avLst/>
            </a:prstGeom>
          </p:spPr>
        </p:pic>
        <p:pic>
          <p:nvPicPr>
            <p:cNvPr id="41" name="Picture 40">
              <a:extLst>
                <a:ext uri="{FF2B5EF4-FFF2-40B4-BE49-F238E27FC236}">
                  <a16:creationId xmlns:a16="http://schemas.microsoft.com/office/drawing/2014/main" id="{1F33B607-E41A-4FEA-AF67-98855EA692AC}"/>
                </a:ext>
              </a:extLst>
            </p:cNvPr>
            <p:cNvPicPr>
              <a:picLocks noChangeAspect="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t="-1" b="-8053"/>
            <a:stretch/>
          </p:blipFill>
          <p:spPr>
            <a:xfrm>
              <a:off x="-25171" y="6780995"/>
              <a:ext cx="1312147" cy="844817"/>
            </a:xfrm>
            <a:prstGeom prst="rect">
              <a:avLst/>
            </a:prstGeom>
          </p:spPr>
        </p:pic>
      </p:grpSp>
      <p:pic>
        <p:nvPicPr>
          <p:cNvPr id="42" name="Picture 41">
            <a:extLst>
              <a:ext uri="{FF2B5EF4-FFF2-40B4-BE49-F238E27FC236}">
                <a16:creationId xmlns:a16="http://schemas.microsoft.com/office/drawing/2014/main" id="{0A8CBAF9-79CC-4B8F-AA88-F8C60B1E1C9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sp>
        <p:nvSpPr>
          <p:cNvPr id="43" name="Title 1">
            <a:extLst>
              <a:ext uri="{FF2B5EF4-FFF2-40B4-BE49-F238E27FC236}">
                <a16:creationId xmlns:a16="http://schemas.microsoft.com/office/drawing/2014/main" id="{7CCA02F7-0DCA-4F54-93EF-B46118FB8DC1}"/>
              </a:ext>
            </a:extLst>
          </p:cNvPr>
          <p:cNvSpPr txBox="1">
            <a:spLocks/>
          </p:cNvSpPr>
          <p:nvPr/>
        </p:nvSpPr>
        <p:spPr>
          <a:xfrm>
            <a:off x="165370" y="248713"/>
            <a:ext cx="9144000" cy="5162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accent4"/>
                </a:solidFill>
                <a:latin typeface="+mn-lt"/>
                <a:ea typeface="Verdana" panose="020B0604030504040204" pitchFamily="34" charset="0"/>
                <a:cs typeface="Times New Roman" panose="02020603050405020304" pitchFamily="18" charset="0"/>
              </a:rPr>
              <a:t>Water &amp; Sanitation PPPs - Key Considerations</a:t>
            </a:r>
          </a:p>
        </p:txBody>
      </p:sp>
    </p:spTree>
    <p:extLst>
      <p:ext uri="{BB962C8B-B14F-4D97-AF65-F5344CB8AC3E}">
        <p14:creationId xmlns:p14="http://schemas.microsoft.com/office/powerpoint/2010/main" val="101692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6B1AC04-C855-45BA-9B0B-A5EF34832FE6}"/>
              </a:ext>
            </a:extLst>
          </p:cNvPr>
          <p:cNvGrpSpPr/>
          <p:nvPr/>
        </p:nvGrpSpPr>
        <p:grpSpPr>
          <a:xfrm>
            <a:off x="-25170" y="772079"/>
            <a:ext cx="1585030" cy="6150089"/>
            <a:chOff x="-25171" y="780277"/>
            <a:chExt cx="1319165" cy="6845535"/>
          </a:xfrm>
        </p:grpSpPr>
        <p:pic>
          <p:nvPicPr>
            <p:cNvPr id="26" name="Picture 25">
              <a:extLst>
                <a:ext uri="{FF2B5EF4-FFF2-40B4-BE49-F238E27FC236}">
                  <a16:creationId xmlns:a16="http://schemas.microsoft.com/office/drawing/2014/main" id="{F3CB3E8E-84F9-46E2-BE28-A400864F30B6}"/>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042" y="780277"/>
              <a:ext cx="1306881" cy="990935"/>
            </a:xfrm>
            <a:prstGeom prst="rect">
              <a:avLst/>
            </a:prstGeom>
          </p:spPr>
        </p:pic>
        <p:pic>
          <p:nvPicPr>
            <p:cNvPr id="27" name="Picture 26">
              <a:extLst>
                <a:ext uri="{FF2B5EF4-FFF2-40B4-BE49-F238E27FC236}">
                  <a16:creationId xmlns:a16="http://schemas.microsoft.com/office/drawing/2014/main" id="{54BDE1FA-6290-451E-8EAF-9FDC0C214BF8}"/>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27988" t="11687" r="4431"/>
            <a:stretch/>
          </p:blipFill>
          <p:spPr>
            <a:xfrm>
              <a:off x="-16042" y="1771212"/>
              <a:ext cx="1303421" cy="1006441"/>
            </a:xfrm>
            <a:prstGeom prst="rect">
              <a:avLst/>
            </a:prstGeom>
          </p:spPr>
        </p:pic>
        <p:pic>
          <p:nvPicPr>
            <p:cNvPr id="28" name="Picture 27">
              <a:extLst>
                <a:ext uri="{FF2B5EF4-FFF2-40B4-BE49-F238E27FC236}">
                  <a16:creationId xmlns:a16="http://schemas.microsoft.com/office/drawing/2014/main" id="{5AC1572E-70F2-4DCC-890E-B40873130D21}"/>
                </a:ext>
              </a:extLst>
            </p:cNvPr>
            <p:cNvPicPr>
              <a:picLocks noChangeAspect="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r="6288"/>
            <a:stretch/>
          </p:blipFill>
          <p:spPr>
            <a:xfrm>
              <a:off x="-25171" y="3771875"/>
              <a:ext cx="1313553" cy="1044521"/>
            </a:xfrm>
            <a:prstGeom prst="rect">
              <a:avLst/>
            </a:prstGeom>
          </p:spPr>
        </p:pic>
        <p:pic>
          <p:nvPicPr>
            <p:cNvPr id="29" name="Picture 28">
              <a:extLst>
                <a:ext uri="{FF2B5EF4-FFF2-40B4-BE49-F238E27FC236}">
                  <a16:creationId xmlns:a16="http://schemas.microsoft.com/office/drawing/2014/main" id="{B5AE2409-A2A7-43B4-BC43-A8286286B989}"/>
                </a:ext>
              </a:extLst>
            </p:cNvPr>
            <p:cNvPicPr>
              <a:picLocks noChangeAspect="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l="30046"/>
            <a:stretch/>
          </p:blipFill>
          <p:spPr>
            <a:xfrm>
              <a:off x="-13139" y="4797367"/>
              <a:ext cx="1303276" cy="1017318"/>
            </a:xfrm>
            <a:prstGeom prst="rect">
              <a:avLst/>
            </a:prstGeom>
          </p:spPr>
        </p:pic>
        <p:pic>
          <p:nvPicPr>
            <p:cNvPr id="30" name="Picture 29">
              <a:extLst>
                <a:ext uri="{FF2B5EF4-FFF2-40B4-BE49-F238E27FC236}">
                  <a16:creationId xmlns:a16="http://schemas.microsoft.com/office/drawing/2014/main" id="{4685B771-200B-41D9-89B0-AE64F92DE0A9}"/>
                </a:ext>
              </a:extLst>
            </p:cNvPr>
            <p:cNvPicPr>
              <a:picLocks noChangeAspect="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1897"/>
            <a:stretch/>
          </p:blipFill>
          <p:spPr>
            <a:xfrm>
              <a:off x="-12033" y="2777653"/>
              <a:ext cx="1296817" cy="1006441"/>
            </a:xfrm>
            <a:prstGeom prst="rect">
              <a:avLst/>
            </a:prstGeom>
          </p:spPr>
        </p:pic>
        <p:pic>
          <p:nvPicPr>
            <p:cNvPr id="31" name="Picture 30">
              <a:extLst>
                <a:ext uri="{FF2B5EF4-FFF2-40B4-BE49-F238E27FC236}">
                  <a16:creationId xmlns:a16="http://schemas.microsoft.com/office/drawing/2014/main" id="{231BB02F-67A5-4691-83CB-DABFBDEA65B8}"/>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171" y="5810664"/>
              <a:ext cx="1319165" cy="979856"/>
            </a:xfrm>
            <a:prstGeom prst="rect">
              <a:avLst/>
            </a:prstGeom>
          </p:spPr>
        </p:pic>
        <p:pic>
          <p:nvPicPr>
            <p:cNvPr id="32" name="Picture 31">
              <a:extLst>
                <a:ext uri="{FF2B5EF4-FFF2-40B4-BE49-F238E27FC236}">
                  <a16:creationId xmlns:a16="http://schemas.microsoft.com/office/drawing/2014/main" id="{AC4F27BE-3C12-4805-8FFD-A943B6C9DC71}"/>
                </a:ext>
              </a:extLst>
            </p:cNvPr>
            <p:cNvPicPr>
              <a:picLocks noChangeAspect="1"/>
            </p:cNvPicPr>
            <p:nvPr/>
          </p:nvPicPr>
          <p:blipFill rotWithShape="1">
            <a:blip r:embed="rId9">
              <a:duotone>
                <a:schemeClr val="accent2">
                  <a:shade val="45000"/>
                  <a:satMod val="135000"/>
                </a:schemeClr>
                <a:prstClr val="white"/>
              </a:duotone>
              <a:extLst>
                <a:ext uri="{28A0092B-C50C-407E-A947-70E740481C1C}">
                  <a14:useLocalDpi xmlns:a14="http://schemas.microsoft.com/office/drawing/2010/main" val="0"/>
                </a:ext>
              </a:extLst>
            </a:blip>
            <a:srcRect t="-1" b="-8053"/>
            <a:stretch/>
          </p:blipFill>
          <p:spPr>
            <a:xfrm>
              <a:off x="-25171" y="6780995"/>
              <a:ext cx="1312147" cy="844817"/>
            </a:xfrm>
            <a:prstGeom prst="rect">
              <a:avLst/>
            </a:prstGeom>
          </p:spPr>
        </p:pic>
      </p:grpSp>
      <p:pic>
        <p:nvPicPr>
          <p:cNvPr id="11" name="Picture 10">
            <a:extLst>
              <a:ext uri="{FF2B5EF4-FFF2-40B4-BE49-F238E27FC236}">
                <a16:creationId xmlns:a16="http://schemas.microsoft.com/office/drawing/2014/main" id="{C6FF564F-D0A5-4A8A-81E9-71FCF4B86C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sp>
        <p:nvSpPr>
          <p:cNvPr id="16" name="Rectangle 15">
            <a:extLst>
              <a:ext uri="{FF2B5EF4-FFF2-40B4-BE49-F238E27FC236}">
                <a16:creationId xmlns:a16="http://schemas.microsoft.com/office/drawing/2014/main" id="{6BFEC576-C86D-48F9-973A-47CD26A8EB35}"/>
              </a:ext>
            </a:extLst>
          </p:cNvPr>
          <p:cNvSpPr/>
          <p:nvPr/>
        </p:nvSpPr>
        <p:spPr>
          <a:xfrm>
            <a:off x="4113804" y="2565845"/>
            <a:ext cx="4572000" cy="1923604"/>
          </a:xfrm>
          <a:prstGeom prst="rect">
            <a:avLst/>
          </a:prstGeom>
        </p:spPr>
        <p:txBody>
          <a:bodyPr>
            <a:spAutoFit/>
          </a:bodyPr>
          <a:lstStyle/>
          <a:p>
            <a:pPr marL="342900" indent="-342900">
              <a:buFont typeface="Arial" panose="020B0604020202020204" pitchFamily="34" charset="0"/>
              <a:buChar char="•"/>
            </a:pPr>
            <a:r>
              <a:rPr lang="en-US" sz="1700" dirty="0">
                <a:cs typeface="Arial" panose="020B0604020202020204" pitchFamily="34" charset="0"/>
              </a:rPr>
              <a:t>Investment requirements and possible government contribution </a:t>
            </a:r>
          </a:p>
          <a:p>
            <a:pPr marL="342900" indent="-342900">
              <a:buFont typeface="Arial" panose="020B0604020202020204" pitchFamily="34" charset="0"/>
              <a:buChar char="•"/>
            </a:pPr>
            <a:r>
              <a:rPr lang="en-US" sz="1700" dirty="0">
                <a:cs typeface="Arial" panose="020B0604020202020204" pitchFamily="34" charset="0"/>
              </a:rPr>
              <a:t>Repayment scheme to the private sector vis-à-vis willingness to pay - tariffs</a:t>
            </a:r>
          </a:p>
          <a:p>
            <a:pPr marL="342900" indent="-342900">
              <a:buFont typeface="Arial" panose="020B0604020202020204" pitchFamily="34" charset="0"/>
              <a:buChar char="•"/>
            </a:pPr>
            <a:r>
              <a:rPr lang="en-US" sz="1700" dirty="0">
                <a:cs typeface="Arial" panose="020B0604020202020204" pitchFamily="34" charset="0"/>
              </a:rPr>
              <a:t>Length of contractual agreement </a:t>
            </a:r>
          </a:p>
          <a:p>
            <a:pPr marL="342900" indent="-342900">
              <a:buFont typeface="Arial" panose="020B0604020202020204" pitchFamily="34" charset="0"/>
              <a:buChar char="•"/>
            </a:pPr>
            <a:r>
              <a:rPr lang="en-US" sz="1700" dirty="0">
                <a:cs typeface="Arial" panose="020B0604020202020204" pitchFamily="34" charset="0"/>
              </a:rPr>
              <a:t>Requirement of government subsidies or contractual guarantees</a:t>
            </a:r>
          </a:p>
        </p:txBody>
      </p:sp>
      <p:sp>
        <p:nvSpPr>
          <p:cNvPr id="18" name="Rectangle 17">
            <a:extLst>
              <a:ext uri="{FF2B5EF4-FFF2-40B4-BE49-F238E27FC236}">
                <a16:creationId xmlns:a16="http://schemas.microsoft.com/office/drawing/2014/main" id="{60D9A181-6411-4F66-9E39-663C0F60A864}"/>
              </a:ext>
            </a:extLst>
          </p:cNvPr>
          <p:cNvSpPr/>
          <p:nvPr/>
        </p:nvSpPr>
        <p:spPr>
          <a:xfrm>
            <a:off x="4120282" y="1156518"/>
            <a:ext cx="4572000" cy="1138773"/>
          </a:xfrm>
          <a:prstGeom prst="rect">
            <a:avLst/>
          </a:prstGeom>
        </p:spPr>
        <p:txBody>
          <a:bodyPr>
            <a:spAutoFit/>
          </a:bodyPr>
          <a:lstStyle/>
          <a:p>
            <a:pPr marL="342900" indent="-342900">
              <a:buFont typeface="Arial" panose="020B0604020202020204" pitchFamily="34" charset="0"/>
              <a:buChar char="•"/>
            </a:pPr>
            <a:r>
              <a:rPr lang="en-US" sz="1700" dirty="0">
                <a:cs typeface="Arial" panose="020B0604020202020204" pitchFamily="34" charset="0"/>
              </a:rPr>
              <a:t>Scope: bulk water supply; level 1, 2, &amp; 3 water distribution; sanitation</a:t>
            </a:r>
          </a:p>
          <a:p>
            <a:pPr marL="342900" indent="-342900">
              <a:buFont typeface="Arial" panose="020B0604020202020204" pitchFamily="34" charset="0"/>
              <a:buChar char="•"/>
            </a:pPr>
            <a:r>
              <a:rPr lang="en-US" sz="1700" dirty="0">
                <a:cs typeface="Arial" panose="020B0604020202020204" pitchFamily="34" charset="0"/>
              </a:rPr>
              <a:t>Scale of the project</a:t>
            </a:r>
          </a:p>
          <a:p>
            <a:pPr marL="342900" indent="-342900">
              <a:buFont typeface="Arial" panose="020B0604020202020204" pitchFamily="34" charset="0"/>
              <a:buChar char="•"/>
            </a:pPr>
            <a:r>
              <a:rPr lang="en-US" sz="1700" dirty="0">
                <a:cs typeface="Arial" panose="020B0604020202020204" pitchFamily="34" charset="0"/>
              </a:rPr>
              <a:t>Risk allocation</a:t>
            </a:r>
          </a:p>
        </p:txBody>
      </p:sp>
      <p:sp>
        <p:nvSpPr>
          <p:cNvPr id="23" name="Pentagon 33">
            <a:extLst>
              <a:ext uri="{FF2B5EF4-FFF2-40B4-BE49-F238E27FC236}">
                <a16:creationId xmlns:a16="http://schemas.microsoft.com/office/drawing/2014/main" id="{E59C9C39-A8D2-4B64-934E-CF6845D48F18}"/>
              </a:ext>
            </a:extLst>
          </p:cNvPr>
          <p:cNvSpPr/>
          <p:nvPr/>
        </p:nvSpPr>
        <p:spPr>
          <a:xfrm>
            <a:off x="2039260" y="1263201"/>
            <a:ext cx="2001974" cy="798285"/>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PH" sz="2000" b="1" dirty="0"/>
              <a:t>Project Scope &amp; Structure</a:t>
            </a:r>
          </a:p>
        </p:txBody>
      </p:sp>
      <p:sp>
        <p:nvSpPr>
          <p:cNvPr id="24" name="Pentagon 34">
            <a:extLst>
              <a:ext uri="{FF2B5EF4-FFF2-40B4-BE49-F238E27FC236}">
                <a16:creationId xmlns:a16="http://schemas.microsoft.com/office/drawing/2014/main" id="{C6AF6204-679A-41EA-9B35-D44CDD6A97FD}"/>
              </a:ext>
            </a:extLst>
          </p:cNvPr>
          <p:cNvSpPr/>
          <p:nvPr/>
        </p:nvSpPr>
        <p:spPr>
          <a:xfrm>
            <a:off x="2045738" y="2669591"/>
            <a:ext cx="2001974" cy="798285"/>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PH" sz="2000" b="1" dirty="0"/>
              <a:t>Commercial Considerations</a:t>
            </a:r>
          </a:p>
        </p:txBody>
      </p:sp>
      <p:sp>
        <p:nvSpPr>
          <p:cNvPr id="33" name="Pentagon 19">
            <a:extLst>
              <a:ext uri="{FF2B5EF4-FFF2-40B4-BE49-F238E27FC236}">
                <a16:creationId xmlns:a16="http://schemas.microsoft.com/office/drawing/2014/main" id="{D233B331-5234-4595-BF1F-B8C59E43EE36}"/>
              </a:ext>
            </a:extLst>
          </p:cNvPr>
          <p:cNvSpPr/>
          <p:nvPr/>
        </p:nvSpPr>
        <p:spPr>
          <a:xfrm>
            <a:off x="2039260" y="4770481"/>
            <a:ext cx="2001974" cy="798285"/>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PH" sz="2000" b="1" dirty="0"/>
              <a:t>Technical Considerations</a:t>
            </a:r>
          </a:p>
        </p:txBody>
      </p:sp>
      <p:sp>
        <p:nvSpPr>
          <p:cNvPr id="34" name="Rectangle 33">
            <a:extLst>
              <a:ext uri="{FF2B5EF4-FFF2-40B4-BE49-F238E27FC236}">
                <a16:creationId xmlns:a16="http://schemas.microsoft.com/office/drawing/2014/main" id="{825EED8E-E589-4805-B841-99E54FF8D197}"/>
              </a:ext>
            </a:extLst>
          </p:cNvPr>
          <p:cNvSpPr/>
          <p:nvPr/>
        </p:nvSpPr>
        <p:spPr>
          <a:xfrm>
            <a:off x="4120282" y="4663798"/>
            <a:ext cx="4572000" cy="1754326"/>
          </a:xfrm>
          <a:prstGeom prst="rect">
            <a:avLst/>
          </a:prstGeom>
        </p:spPr>
        <p:txBody>
          <a:bodyPr>
            <a:spAutoFit/>
          </a:bodyPr>
          <a:lstStyle/>
          <a:p>
            <a:pPr marL="342900" indent="-342900">
              <a:buFont typeface="Arial" panose="020B0604020202020204" pitchFamily="34" charset="0"/>
              <a:buChar char="•"/>
            </a:pPr>
            <a:r>
              <a:rPr lang="en-US" dirty="0">
                <a:cs typeface="Arial" panose="020B0604020202020204" pitchFamily="34" charset="0"/>
              </a:rPr>
              <a:t>Water source development</a:t>
            </a:r>
          </a:p>
          <a:p>
            <a:pPr marL="342900" indent="-342900">
              <a:buFont typeface="Arial" panose="020B0604020202020204" pitchFamily="34" charset="0"/>
              <a:buChar char="•"/>
            </a:pPr>
            <a:r>
              <a:rPr lang="en-US" dirty="0">
                <a:cs typeface="Arial" panose="020B0604020202020204" pitchFamily="34" charset="0"/>
              </a:rPr>
              <a:t>Water availability and quality</a:t>
            </a:r>
          </a:p>
          <a:p>
            <a:pPr marL="342900" indent="-342900">
              <a:buFont typeface="Arial" panose="020B0604020202020204" pitchFamily="34" charset="0"/>
              <a:buChar char="•"/>
            </a:pPr>
            <a:r>
              <a:rPr lang="en-PH" dirty="0"/>
              <a:t>Available assets and their condition</a:t>
            </a:r>
          </a:p>
          <a:p>
            <a:pPr marL="342900" indent="-342900">
              <a:buFont typeface="Arial" panose="020B0604020202020204" pitchFamily="34" charset="0"/>
              <a:buChar char="•"/>
            </a:pPr>
            <a:r>
              <a:rPr lang="en-US" dirty="0"/>
              <a:t>Accurate baseline demand data</a:t>
            </a:r>
          </a:p>
          <a:p>
            <a:pPr marL="342900" indent="-342900">
              <a:buFont typeface="Arial" panose="020B0604020202020204" pitchFamily="34" charset="0"/>
              <a:buChar char="•"/>
            </a:pPr>
            <a:r>
              <a:rPr lang="en-US" dirty="0"/>
              <a:t>KPIs and performance standards</a:t>
            </a:r>
          </a:p>
          <a:p>
            <a:pPr marL="342900" indent="-342900">
              <a:buFont typeface="Arial" panose="020B0604020202020204" pitchFamily="34" charset="0"/>
              <a:buChar char="•"/>
            </a:pPr>
            <a:r>
              <a:rPr lang="en-US" dirty="0"/>
              <a:t>Environmental and social factors</a:t>
            </a:r>
          </a:p>
        </p:txBody>
      </p:sp>
      <p:pic>
        <p:nvPicPr>
          <p:cNvPr id="37" name="Picture 36">
            <a:extLst>
              <a:ext uri="{FF2B5EF4-FFF2-40B4-BE49-F238E27FC236}">
                <a16:creationId xmlns:a16="http://schemas.microsoft.com/office/drawing/2014/main" id="{5585D97C-E655-4BB8-8B67-9ED09C477B2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sp>
        <p:nvSpPr>
          <p:cNvPr id="38" name="Title 1">
            <a:extLst>
              <a:ext uri="{FF2B5EF4-FFF2-40B4-BE49-F238E27FC236}">
                <a16:creationId xmlns:a16="http://schemas.microsoft.com/office/drawing/2014/main" id="{4D79E974-BA5F-4E94-8542-F9BC2BB986BB}"/>
              </a:ext>
            </a:extLst>
          </p:cNvPr>
          <p:cNvSpPr txBox="1">
            <a:spLocks/>
          </p:cNvSpPr>
          <p:nvPr/>
        </p:nvSpPr>
        <p:spPr>
          <a:xfrm>
            <a:off x="165370" y="248713"/>
            <a:ext cx="9144000" cy="5162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accent4"/>
                </a:solidFill>
                <a:latin typeface="+mn-lt"/>
                <a:ea typeface="Verdana" panose="020B0604030504040204" pitchFamily="34" charset="0"/>
                <a:cs typeface="Times New Roman" panose="02020603050405020304" pitchFamily="18" charset="0"/>
              </a:rPr>
              <a:t>Water &amp; Sanitation PPPs - Key Considerations</a:t>
            </a:r>
          </a:p>
        </p:txBody>
      </p:sp>
    </p:spTree>
    <p:extLst>
      <p:ext uri="{BB962C8B-B14F-4D97-AF65-F5344CB8AC3E}">
        <p14:creationId xmlns:p14="http://schemas.microsoft.com/office/powerpoint/2010/main" val="370629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3EC7FE0-88FA-41A7-8F53-C89BECCFD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3103"/>
            <a:ext cx="9412942" cy="7273636"/>
          </a:xfrm>
          <a:prstGeom prst="rect">
            <a:avLst/>
          </a:prstGeom>
          <a:solidFill>
            <a:srgbClr val="002748"/>
          </a:solidFill>
        </p:spPr>
      </p:pic>
      <p:sp>
        <p:nvSpPr>
          <p:cNvPr id="21" name="TextBox 20">
            <a:extLst>
              <a:ext uri="{FF2B5EF4-FFF2-40B4-BE49-F238E27FC236}">
                <a16:creationId xmlns:a16="http://schemas.microsoft.com/office/drawing/2014/main" id="{A12944A3-50BD-4664-B38F-4B75BA61FB38}"/>
              </a:ext>
            </a:extLst>
          </p:cNvPr>
          <p:cNvSpPr txBox="1"/>
          <p:nvPr/>
        </p:nvSpPr>
        <p:spPr>
          <a:xfrm>
            <a:off x="4592503" y="1895504"/>
            <a:ext cx="3185468" cy="523220"/>
          </a:xfrm>
          <a:prstGeom prst="rect">
            <a:avLst/>
          </a:prstGeom>
          <a:noFill/>
        </p:spPr>
        <p:txBody>
          <a:bodyPr wrap="square" rtlCol="0">
            <a:spAutoFit/>
          </a:bodyPr>
          <a:lstStyle/>
          <a:p>
            <a:r>
              <a:rPr lang="en-PH" sz="2800" dirty="0">
                <a:solidFill>
                  <a:schemeClr val="bg1"/>
                </a:solidFill>
              </a:rPr>
              <a:t>www.ppp.gov.ph</a:t>
            </a:r>
          </a:p>
        </p:txBody>
      </p:sp>
      <p:sp>
        <p:nvSpPr>
          <p:cNvPr id="23" name="TextBox 22">
            <a:extLst>
              <a:ext uri="{FF2B5EF4-FFF2-40B4-BE49-F238E27FC236}">
                <a16:creationId xmlns:a16="http://schemas.microsoft.com/office/drawing/2014/main" id="{9637780E-F4B2-4D10-9977-75BB6B29DF88}"/>
              </a:ext>
            </a:extLst>
          </p:cNvPr>
          <p:cNvSpPr txBox="1"/>
          <p:nvPr/>
        </p:nvSpPr>
        <p:spPr>
          <a:xfrm>
            <a:off x="3893383" y="1678881"/>
            <a:ext cx="5595804" cy="400110"/>
          </a:xfrm>
          <a:prstGeom prst="rect">
            <a:avLst/>
          </a:prstGeom>
          <a:noFill/>
        </p:spPr>
        <p:txBody>
          <a:bodyPr wrap="square" rtlCol="0">
            <a:spAutoFit/>
          </a:bodyPr>
          <a:lstStyle/>
          <a:p>
            <a:r>
              <a:rPr lang="en-PH" sz="2000" dirty="0">
                <a:solidFill>
                  <a:schemeClr val="bg1"/>
                </a:solidFill>
              </a:rPr>
              <a:t>For further information, please visit:</a:t>
            </a:r>
          </a:p>
        </p:txBody>
      </p:sp>
      <p:sp>
        <p:nvSpPr>
          <p:cNvPr id="24" name="TextBox 23">
            <a:extLst>
              <a:ext uri="{FF2B5EF4-FFF2-40B4-BE49-F238E27FC236}">
                <a16:creationId xmlns:a16="http://schemas.microsoft.com/office/drawing/2014/main" id="{EBD8D43D-C6F5-41DE-99B9-D499FAB2F3B0}"/>
              </a:ext>
            </a:extLst>
          </p:cNvPr>
          <p:cNvSpPr txBox="1"/>
          <p:nvPr/>
        </p:nvSpPr>
        <p:spPr>
          <a:xfrm>
            <a:off x="4431381" y="2340718"/>
            <a:ext cx="4256717" cy="400110"/>
          </a:xfrm>
          <a:prstGeom prst="rect">
            <a:avLst/>
          </a:prstGeom>
          <a:noFill/>
        </p:spPr>
        <p:txBody>
          <a:bodyPr wrap="square" rtlCol="0">
            <a:spAutoFit/>
          </a:bodyPr>
          <a:lstStyle/>
          <a:p>
            <a:r>
              <a:rPr lang="en-PH" sz="2000" dirty="0">
                <a:solidFill>
                  <a:schemeClr val="bg1"/>
                </a:solidFill>
              </a:rPr>
              <a:t>For inquiries, kindly e-mail:</a:t>
            </a:r>
          </a:p>
        </p:txBody>
      </p:sp>
      <p:sp>
        <p:nvSpPr>
          <p:cNvPr id="25" name="TextBox 24">
            <a:extLst>
              <a:ext uri="{FF2B5EF4-FFF2-40B4-BE49-F238E27FC236}">
                <a16:creationId xmlns:a16="http://schemas.microsoft.com/office/drawing/2014/main" id="{AD3563E2-4826-417B-A8E2-33CFDB06500A}"/>
              </a:ext>
            </a:extLst>
          </p:cNvPr>
          <p:cNvSpPr txBox="1"/>
          <p:nvPr/>
        </p:nvSpPr>
        <p:spPr>
          <a:xfrm>
            <a:off x="4227067" y="2632389"/>
            <a:ext cx="3212957" cy="323165"/>
          </a:xfrm>
          <a:prstGeom prst="rect">
            <a:avLst/>
          </a:prstGeom>
          <a:noFill/>
        </p:spPr>
        <p:txBody>
          <a:bodyPr wrap="square" rtlCol="0">
            <a:spAutoFit/>
          </a:bodyPr>
          <a:lstStyle/>
          <a:p>
            <a:pPr algn="ctr"/>
            <a:r>
              <a:rPr lang="en-PH" sz="1500" i="1" dirty="0">
                <a:solidFill>
                  <a:srgbClr val="FFC000"/>
                </a:solidFill>
              </a:rPr>
              <a:t>info@ppp.gov.ph </a:t>
            </a:r>
          </a:p>
        </p:txBody>
      </p:sp>
      <p:pic>
        <p:nvPicPr>
          <p:cNvPr id="26" name="Picture 25">
            <a:extLst>
              <a:ext uri="{FF2B5EF4-FFF2-40B4-BE49-F238E27FC236}">
                <a16:creationId xmlns:a16="http://schemas.microsoft.com/office/drawing/2014/main" id="{F5F9DE19-B2AC-436D-BAD7-BCA9F0A843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305" y="579891"/>
            <a:ext cx="1793576" cy="1106768"/>
          </a:xfrm>
          <a:prstGeom prst="rect">
            <a:avLst/>
          </a:prstGeom>
        </p:spPr>
      </p:pic>
      <p:pic>
        <p:nvPicPr>
          <p:cNvPr id="27" name="Picture 26">
            <a:extLst>
              <a:ext uri="{FF2B5EF4-FFF2-40B4-BE49-F238E27FC236}">
                <a16:creationId xmlns:a16="http://schemas.microsoft.com/office/drawing/2014/main" id="{6415FE9B-CCD0-4B60-A9C9-BFCDA12152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3397" y="5894461"/>
            <a:ext cx="573011" cy="573011"/>
          </a:xfrm>
          <a:prstGeom prst="rect">
            <a:avLst/>
          </a:prstGeom>
        </p:spPr>
      </p:pic>
      <p:pic>
        <p:nvPicPr>
          <p:cNvPr id="28" name="Picture 27">
            <a:extLst>
              <a:ext uri="{FF2B5EF4-FFF2-40B4-BE49-F238E27FC236}">
                <a16:creationId xmlns:a16="http://schemas.microsoft.com/office/drawing/2014/main" id="{D92733C0-4DB2-4AD5-823A-23FA00E685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2649" y="5318645"/>
            <a:ext cx="452095" cy="452095"/>
          </a:xfrm>
          <a:prstGeom prst="rect">
            <a:avLst/>
          </a:prstGeom>
        </p:spPr>
      </p:pic>
      <p:pic>
        <p:nvPicPr>
          <p:cNvPr id="29" name="Picture 28">
            <a:extLst>
              <a:ext uri="{FF2B5EF4-FFF2-40B4-BE49-F238E27FC236}">
                <a16:creationId xmlns:a16="http://schemas.microsoft.com/office/drawing/2014/main" id="{1BA949A6-66EF-4F16-9EF7-F7518F33B9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0171" y="4107993"/>
            <a:ext cx="504573" cy="504573"/>
          </a:xfrm>
          <a:prstGeom prst="rect">
            <a:avLst/>
          </a:prstGeom>
        </p:spPr>
      </p:pic>
      <p:pic>
        <p:nvPicPr>
          <p:cNvPr id="30" name="Picture 29">
            <a:extLst>
              <a:ext uri="{FF2B5EF4-FFF2-40B4-BE49-F238E27FC236}">
                <a16:creationId xmlns:a16="http://schemas.microsoft.com/office/drawing/2014/main" id="{73DB2C45-6A77-4939-ACC4-7EE302527F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0171" y="4725380"/>
            <a:ext cx="504573" cy="504573"/>
          </a:xfrm>
          <a:prstGeom prst="rect">
            <a:avLst/>
          </a:prstGeom>
        </p:spPr>
      </p:pic>
      <p:sp>
        <p:nvSpPr>
          <p:cNvPr id="31" name="TextBox 30">
            <a:extLst>
              <a:ext uri="{FF2B5EF4-FFF2-40B4-BE49-F238E27FC236}">
                <a16:creationId xmlns:a16="http://schemas.microsoft.com/office/drawing/2014/main" id="{34189281-CF82-41BE-8C1A-5AF4F5447F04}"/>
              </a:ext>
            </a:extLst>
          </p:cNvPr>
          <p:cNvSpPr txBox="1"/>
          <p:nvPr/>
        </p:nvSpPr>
        <p:spPr>
          <a:xfrm>
            <a:off x="7304744" y="4225657"/>
            <a:ext cx="1544718" cy="276999"/>
          </a:xfrm>
          <a:prstGeom prst="rect">
            <a:avLst/>
          </a:prstGeom>
          <a:noFill/>
        </p:spPr>
        <p:txBody>
          <a:bodyPr wrap="none" rtlCol="0">
            <a:spAutoFit/>
          </a:bodyPr>
          <a:lstStyle/>
          <a:p>
            <a:r>
              <a:rPr lang="en-PH" sz="1200" dirty="0" err="1">
                <a:solidFill>
                  <a:schemeClr val="bg1"/>
                </a:solidFill>
              </a:rPr>
              <a:t>PPPCenter.Philippines</a:t>
            </a:r>
            <a:endParaRPr lang="en-PH" sz="1200" dirty="0">
              <a:solidFill>
                <a:schemeClr val="bg1"/>
              </a:solidFill>
            </a:endParaRPr>
          </a:p>
        </p:txBody>
      </p:sp>
      <p:sp>
        <p:nvSpPr>
          <p:cNvPr id="32" name="TextBox 31">
            <a:extLst>
              <a:ext uri="{FF2B5EF4-FFF2-40B4-BE49-F238E27FC236}">
                <a16:creationId xmlns:a16="http://schemas.microsoft.com/office/drawing/2014/main" id="{EE85925E-22DB-4694-8EF6-67ED15259B77}"/>
              </a:ext>
            </a:extLst>
          </p:cNvPr>
          <p:cNvSpPr txBox="1"/>
          <p:nvPr/>
        </p:nvSpPr>
        <p:spPr>
          <a:xfrm>
            <a:off x="7311637" y="4788466"/>
            <a:ext cx="816249" cy="276999"/>
          </a:xfrm>
          <a:prstGeom prst="rect">
            <a:avLst/>
          </a:prstGeom>
          <a:noFill/>
        </p:spPr>
        <p:txBody>
          <a:bodyPr wrap="none" rtlCol="0">
            <a:spAutoFit/>
          </a:bodyPr>
          <a:lstStyle/>
          <a:p>
            <a:r>
              <a:rPr lang="en-PH" sz="1200" dirty="0">
                <a:solidFill>
                  <a:schemeClr val="bg1"/>
                </a:solidFill>
              </a:rPr>
              <a:t>@</a:t>
            </a:r>
            <a:r>
              <a:rPr lang="en-PH" sz="1200" dirty="0" err="1">
                <a:solidFill>
                  <a:schemeClr val="bg1"/>
                </a:solidFill>
              </a:rPr>
              <a:t>PPP_Ph</a:t>
            </a:r>
            <a:endParaRPr lang="en-PH" sz="1200" dirty="0">
              <a:solidFill>
                <a:schemeClr val="bg1"/>
              </a:solidFill>
            </a:endParaRPr>
          </a:p>
        </p:txBody>
      </p:sp>
      <p:sp>
        <p:nvSpPr>
          <p:cNvPr id="33" name="TextBox 32">
            <a:extLst>
              <a:ext uri="{FF2B5EF4-FFF2-40B4-BE49-F238E27FC236}">
                <a16:creationId xmlns:a16="http://schemas.microsoft.com/office/drawing/2014/main" id="{0482DBDD-638F-44A9-9034-AA666D0C5D20}"/>
              </a:ext>
            </a:extLst>
          </p:cNvPr>
          <p:cNvSpPr txBox="1"/>
          <p:nvPr/>
        </p:nvSpPr>
        <p:spPr>
          <a:xfrm>
            <a:off x="7341707" y="5281994"/>
            <a:ext cx="1856662" cy="461665"/>
          </a:xfrm>
          <a:prstGeom prst="rect">
            <a:avLst/>
          </a:prstGeom>
          <a:noFill/>
        </p:spPr>
        <p:txBody>
          <a:bodyPr wrap="none" rtlCol="0">
            <a:spAutoFit/>
          </a:bodyPr>
          <a:lstStyle/>
          <a:p>
            <a:r>
              <a:rPr lang="en-PH" sz="1200" dirty="0">
                <a:solidFill>
                  <a:schemeClr val="bg1"/>
                </a:solidFill>
              </a:rPr>
              <a:t>Public-private-partnership-</a:t>
            </a:r>
          </a:p>
          <a:p>
            <a:r>
              <a:rPr lang="en-PH" sz="1200" dirty="0">
                <a:solidFill>
                  <a:schemeClr val="bg1"/>
                </a:solidFill>
              </a:rPr>
              <a:t>Center-of-the-Philippines</a:t>
            </a:r>
          </a:p>
        </p:txBody>
      </p:sp>
      <p:sp>
        <p:nvSpPr>
          <p:cNvPr id="34" name="TextBox 33">
            <a:extLst>
              <a:ext uri="{FF2B5EF4-FFF2-40B4-BE49-F238E27FC236}">
                <a16:creationId xmlns:a16="http://schemas.microsoft.com/office/drawing/2014/main" id="{6CE264C2-EA48-48C8-B928-F42AB9BD690D}"/>
              </a:ext>
            </a:extLst>
          </p:cNvPr>
          <p:cNvSpPr txBox="1"/>
          <p:nvPr/>
        </p:nvSpPr>
        <p:spPr>
          <a:xfrm>
            <a:off x="7378823" y="5983378"/>
            <a:ext cx="755335" cy="276999"/>
          </a:xfrm>
          <a:prstGeom prst="rect">
            <a:avLst/>
          </a:prstGeom>
          <a:noFill/>
        </p:spPr>
        <p:txBody>
          <a:bodyPr wrap="none" rtlCol="0">
            <a:spAutoFit/>
          </a:bodyPr>
          <a:lstStyle/>
          <a:p>
            <a:r>
              <a:rPr lang="en-PH" sz="1200" dirty="0" err="1">
                <a:solidFill>
                  <a:schemeClr val="bg1"/>
                </a:solidFill>
              </a:rPr>
              <a:t>PPPPinas</a:t>
            </a:r>
            <a:endParaRPr lang="en-PH" sz="1200" dirty="0">
              <a:solidFill>
                <a:schemeClr val="bg1"/>
              </a:solidFill>
            </a:endParaRPr>
          </a:p>
        </p:txBody>
      </p:sp>
    </p:spTree>
    <p:extLst>
      <p:ext uri="{BB962C8B-B14F-4D97-AF65-F5344CB8AC3E}">
        <p14:creationId xmlns:p14="http://schemas.microsoft.com/office/powerpoint/2010/main" val="242674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251A9C-4B25-4795-A289-E0E1E914BB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3103"/>
            <a:ext cx="9412942" cy="7273636"/>
          </a:xfrm>
          <a:prstGeom prst="rect">
            <a:avLst/>
          </a:prstGeom>
          <a:solidFill>
            <a:srgbClr val="002748"/>
          </a:solidFill>
        </p:spPr>
      </p:pic>
      <p:pic>
        <p:nvPicPr>
          <p:cNvPr id="5" name="Picture 4">
            <a:extLst>
              <a:ext uri="{FF2B5EF4-FFF2-40B4-BE49-F238E27FC236}">
                <a16:creationId xmlns:a16="http://schemas.microsoft.com/office/drawing/2014/main" id="{647E7FD6-5987-48BC-8440-0F92E1E72B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008" y="348300"/>
            <a:ext cx="1143000" cy="762000"/>
          </a:xfrm>
          <a:prstGeom prst="rect">
            <a:avLst/>
          </a:prstGeom>
        </p:spPr>
      </p:pic>
      <p:pic>
        <p:nvPicPr>
          <p:cNvPr id="6" name="Picture 5">
            <a:extLst>
              <a:ext uri="{FF2B5EF4-FFF2-40B4-BE49-F238E27FC236}">
                <a16:creationId xmlns:a16="http://schemas.microsoft.com/office/drawing/2014/main" id="{ADE590C2-0ACE-4784-AFE2-D68075FFD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684" y="295890"/>
            <a:ext cx="1793576" cy="1106768"/>
          </a:xfrm>
          <a:prstGeom prst="rect">
            <a:avLst/>
          </a:prstGeom>
        </p:spPr>
      </p:pic>
      <p:sp>
        <p:nvSpPr>
          <p:cNvPr id="7" name="TextBox 6">
            <a:extLst>
              <a:ext uri="{FF2B5EF4-FFF2-40B4-BE49-F238E27FC236}">
                <a16:creationId xmlns:a16="http://schemas.microsoft.com/office/drawing/2014/main" id="{6360ADA6-33F2-4F19-BA39-727288F7985D}"/>
              </a:ext>
            </a:extLst>
          </p:cNvPr>
          <p:cNvSpPr txBox="1"/>
          <p:nvPr/>
        </p:nvSpPr>
        <p:spPr>
          <a:xfrm>
            <a:off x="3859306" y="2420470"/>
            <a:ext cx="4127861" cy="707886"/>
          </a:xfrm>
          <a:prstGeom prst="rect">
            <a:avLst/>
          </a:prstGeom>
          <a:noFill/>
        </p:spPr>
        <p:txBody>
          <a:bodyPr wrap="none" rtlCol="0">
            <a:spAutoFit/>
          </a:bodyPr>
          <a:lstStyle/>
          <a:p>
            <a:r>
              <a:rPr lang="en-PH" sz="4000" b="1" dirty="0">
                <a:solidFill>
                  <a:schemeClr val="bg1"/>
                </a:solidFill>
              </a:rPr>
              <a:t>REFERENCE SLIDES</a:t>
            </a:r>
          </a:p>
        </p:txBody>
      </p:sp>
    </p:spTree>
    <p:extLst>
      <p:ext uri="{BB962C8B-B14F-4D97-AF65-F5344CB8AC3E}">
        <p14:creationId xmlns:p14="http://schemas.microsoft.com/office/powerpoint/2010/main" val="2834827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ectangle 27"/>
          <p:cNvSpPr/>
          <p:nvPr/>
        </p:nvSpPr>
        <p:spPr>
          <a:xfrm>
            <a:off x="4440255" y="1614289"/>
            <a:ext cx="4559078" cy="4158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65370" y="1625216"/>
            <a:ext cx="4082168" cy="4158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sp>
        <p:nvSpPr>
          <p:cNvPr id="56" name="TextBox 55"/>
          <p:cNvSpPr txBox="1"/>
          <p:nvPr/>
        </p:nvSpPr>
        <p:spPr>
          <a:xfrm>
            <a:off x="233725" y="883478"/>
            <a:ext cx="8532980" cy="646331"/>
          </a:xfrm>
          <a:prstGeom prst="rect">
            <a:avLst/>
          </a:prstGeom>
          <a:noFill/>
        </p:spPr>
        <p:txBody>
          <a:bodyPr wrap="square" rtlCol="0">
            <a:spAutoFit/>
          </a:bodyPr>
          <a:lstStyle/>
          <a:p>
            <a:pPr algn="ctr"/>
            <a:r>
              <a:rPr lang="en-US" dirty="0"/>
              <a:t>PPP Center is assisting in the development, evaluation, </a:t>
            </a:r>
          </a:p>
          <a:p>
            <a:pPr algn="ctr"/>
            <a:r>
              <a:rPr lang="en-US" dirty="0"/>
              <a:t>and implementation of </a:t>
            </a:r>
            <a:r>
              <a:rPr lang="en-US" b="1" u="sng" dirty="0"/>
              <a:t>23 local PPP projects</a:t>
            </a:r>
            <a:endParaRPr lang="en-US" dirty="0"/>
          </a:p>
        </p:txBody>
      </p:sp>
      <p:sp>
        <p:nvSpPr>
          <p:cNvPr id="57" name="TextBox 56">
            <a:hlinkClick r:id="" action="ppaction://noaction"/>
          </p:cNvPr>
          <p:cNvSpPr txBox="1"/>
          <p:nvPr/>
        </p:nvSpPr>
        <p:spPr>
          <a:xfrm>
            <a:off x="888167" y="2276787"/>
            <a:ext cx="541297" cy="461665"/>
          </a:xfrm>
          <a:prstGeom prst="rect">
            <a:avLst/>
          </a:prstGeom>
          <a:noFill/>
        </p:spPr>
        <p:txBody>
          <a:bodyPr wrap="square" rtlCol="0">
            <a:spAutoFit/>
          </a:bodyPr>
          <a:lstStyle/>
          <a:p>
            <a:pPr algn="ctr"/>
            <a:r>
              <a:rPr lang="en-PH" sz="2400" b="1" dirty="0"/>
              <a:t>4</a:t>
            </a:r>
          </a:p>
        </p:txBody>
      </p:sp>
      <p:sp>
        <p:nvSpPr>
          <p:cNvPr id="58" name="TextBox 57">
            <a:hlinkClick r:id="" action="ppaction://noaction"/>
          </p:cNvPr>
          <p:cNvSpPr txBox="1"/>
          <p:nvPr/>
        </p:nvSpPr>
        <p:spPr>
          <a:xfrm>
            <a:off x="1266952" y="1632538"/>
            <a:ext cx="1807674" cy="400110"/>
          </a:xfrm>
          <a:prstGeom prst="rect">
            <a:avLst/>
          </a:prstGeom>
          <a:noFill/>
        </p:spPr>
        <p:txBody>
          <a:bodyPr wrap="none" rtlCol="0">
            <a:spAutoFit/>
          </a:bodyPr>
          <a:lstStyle/>
          <a:p>
            <a:pPr algn="ctr"/>
            <a:r>
              <a:rPr lang="en-PH" sz="2000" b="1" dirty="0"/>
              <a:t>Priority Sectors</a:t>
            </a:r>
            <a:endParaRPr lang="en-PH" sz="1600" dirty="0"/>
          </a:p>
        </p:txBody>
      </p:sp>
      <p:sp>
        <p:nvSpPr>
          <p:cNvPr id="59" name="TextBox 58">
            <a:hlinkClick r:id="" action="ppaction://noaction"/>
          </p:cNvPr>
          <p:cNvSpPr txBox="1"/>
          <p:nvPr/>
        </p:nvSpPr>
        <p:spPr>
          <a:xfrm>
            <a:off x="6147877" y="1617548"/>
            <a:ext cx="1073500" cy="421526"/>
          </a:xfrm>
          <a:prstGeom prst="rect">
            <a:avLst/>
          </a:prstGeom>
          <a:noFill/>
        </p:spPr>
        <p:txBody>
          <a:bodyPr wrap="none" rtlCol="0">
            <a:spAutoFit/>
          </a:bodyPr>
          <a:lstStyle/>
          <a:p>
            <a:pPr algn="ctr"/>
            <a:r>
              <a:rPr lang="en-PH" sz="2139" b="1" dirty="0"/>
              <a:t>Regions</a:t>
            </a:r>
            <a:endParaRPr lang="en-PH" sz="1711" dirty="0"/>
          </a:p>
        </p:txBody>
      </p:sp>
      <p:sp>
        <p:nvSpPr>
          <p:cNvPr id="60" name="TextBox 59">
            <a:hlinkClick r:id="" action="ppaction://noaction"/>
          </p:cNvPr>
          <p:cNvSpPr txBox="1"/>
          <p:nvPr/>
        </p:nvSpPr>
        <p:spPr>
          <a:xfrm>
            <a:off x="922206" y="3892810"/>
            <a:ext cx="529227" cy="461665"/>
          </a:xfrm>
          <a:prstGeom prst="rect">
            <a:avLst/>
          </a:prstGeom>
          <a:noFill/>
        </p:spPr>
        <p:txBody>
          <a:bodyPr wrap="square" rtlCol="0">
            <a:spAutoFit/>
          </a:bodyPr>
          <a:lstStyle/>
          <a:p>
            <a:pPr algn="ctr"/>
            <a:r>
              <a:rPr lang="en-PH" sz="2400" b="1" dirty="0"/>
              <a:t>8</a:t>
            </a:r>
          </a:p>
        </p:txBody>
      </p:sp>
      <p:sp>
        <p:nvSpPr>
          <p:cNvPr id="61" name="TextBox 60">
            <a:hlinkClick r:id="" action="ppaction://noaction"/>
          </p:cNvPr>
          <p:cNvSpPr txBox="1"/>
          <p:nvPr/>
        </p:nvSpPr>
        <p:spPr>
          <a:xfrm>
            <a:off x="928587" y="3057334"/>
            <a:ext cx="525470" cy="461665"/>
          </a:xfrm>
          <a:prstGeom prst="rect">
            <a:avLst/>
          </a:prstGeom>
          <a:noFill/>
        </p:spPr>
        <p:txBody>
          <a:bodyPr wrap="square" rtlCol="0">
            <a:spAutoFit/>
          </a:bodyPr>
          <a:lstStyle/>
          <a:p>
            <a:pPr algn="ctr"/>
            <a:r>
              <a:rPr lang="en-PH" sz="2400" b="1" dirty="0"/>
              <a:t>4</a:t>
            </a:r>
          </a:p>
        </p:txBody>
      </p:sp>
      <p:cxnSp>
        <p:nvCxnSpPr>
          <p:cNvPr id="62" name="Straight Connector 61"/>
          <p:cNvCxnSpPr/>
          <p:nvPr/>
        </p:nvCxnSpPr>
        <p:spPr>
          <a:xfrm>
            <a:off x="4338892" y="1634139"/>
            <a:ext cx="0" cy="4737950"/>
          </a:xfrm>
          <a:prstGeom prst="line">
            <a:avLst/>
          </a:prstGeom>
          <a:ln w="28575">
            <a:solidFill>
              <a:srgbClr val="002748"/>
            </a:solidFill>
            <a:prstDash val="sysDot"/>
          </a:ln>
        </p:spPr>
        <p:style>
          <a:lnRef idx="1">
            <a:schemeClr val="accent6"/>
          </a:lnRef>
          <a:fillRef idx="0">
            <a:schemeClr val="accent6"/>
          </a:fillRef>
          <a:effectRef idx="0">
            <a:schemeClr val="accent6"/>
          </a:effectRef>
          <a:fontRef idx="minor">
            <a:schemeClr val="tx1"/>
          </a:fontRef>
        </p:style>
      </p:cxnSp>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245" y="2175909"/>
            <a:ext cx="3894277" cy="4239450"/>
          </a:xfrm>
          <a:prstGeom prst="rect">
            <a:avLst/>
          </a:prstGeom>
        </p:spPr>
      </p:pic>
      <p:sp>
        <p:nvSpPr>
          <p:cNvPr id="64" name="TextBox 63">
            <a:hlinkClick r:id="" action="ppaction://noaction"/>
          </p:cNvPr>
          <p:cNvSpPr txBox="1"/>
          <p:nvPr/>
        </p:nvSpPr>
        <p:spPr>
          <a:xfrm>
            <a:off x="889905" y="5065600"/>
            <a:ext cx="539559" cy="461665"/>
          </a:xfrm>
          <a:prstGeom prst="rect">
            <a:avLst/>
          </a:prstGeom>
          <a:noFill/>
        </p:spPr>
        <p:txBody>
          <a:bodyPr wrap="square" rtlCol="0">
            <a:spAutoFit/>
          </a:bodyPr>
          <a:lstStyle/>
          <a:p>
            <a:pPr algn="ctr"/>
            <a:r>
              <a:rPr lang="en-PH" sz="2400" b="1" dirty="0"/>
              <a:t>5</a:t>
            </a:r>
          </a:p>
        </p:txBody>
      </p:sp>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sp>
        <p:nvSpPr>
          <p:cNvPr id="66" name="Title 1"/>
          <p:cNvSpPr txBox="1">
            <a:spLocks/>
          </p:cNvSpPr>
          <p:nvPr/>
        </p:nvSpPr>
        <p:spPr>
          <a:xfrm>
            <a:off x="165370" y="248713"/>
            <a:ext cx="9144000" cy="5162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accent4"/>
                </a:solidFill>
                <a:latin typeface="+mn-lt"/>
                <a:ea typeface="Verdana" panose="020B0604030504040204" pitchFamily="34" charset="0"/>
                <a:cs typeface="Times New Roman" panose="02020603050405020304" pitchFamily="18" charset="0"/>
              </a:rPr>
              <a:t>Local PPP Projects: Championing PPPs in the Regions</a:t>
            </a:r>
          </a:p>
        </p:txBody>
      </p:sp>
      <p:sp>
        <p:nvSpPr>
          <p:cNvPr id="67" name="Rounded Rectangle 66"/>
          <p:cNvSpPr/>
          <p:nvPr/>
        </p:nvSpPr>
        <p:spPr>
          <a:xfrm>
            <a:off x="7430912" y="2837722"/>
            <a:ext cx="1568421" cy="415868"/>
          </a:xfrm>
          <a:prstGeom prst="roundRect">
            <a:avLst/>
          </a:prstGeom>
          <a:solidFill>
            <a:srgbClr val="002647"/>
          </a:solidFill>
          <a:ln>
            <a:solidFill>
              <a:srgbClr val="002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Luzon - 4 </a:t>
            </a:r>
          </a:p>
        </p:txBody>
      </p:sp>
      <p:sp>
        <p:nvSpPr>
          <p:cNvPr id="68" name="Rounded Rectangle 67"/>
          <p:cNvSpPr/>
          <p:nvPr/>
        </p:nvSpPr>
        <p:spPr>
          <a:xfrm>
            <a:off x="7430912" y="3584468"/>
            <a:ext cx="1568421" cy="415868"/>
          </a:xfrm>
          <a:prstGeom prst="roundRect">
            <a:avLst/>
          </a:prstGeom>
          <a:solidFill>
            <a:srgbClr val="002647"/>
          </a:solidFill>
          <a:ln>
            <a:solidFill>
              <a:srgbClr val="002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M. Manila - 7 </a:t>
            </a:r>
          </a:p>
        </p:txBody>
      </p:sp>
      <p:sp>
        <p:nvSpPr>
          <p:cNvPr id="69" name="Rounded Rectangle 68"/>
          <p:cNvSpPr/>
          <p:nvPr/>
        </p:nvSpPr>
        <p:spPr>
          <a:xfrm>
            <a:off x="7430912" y="4365273"/>
            <a:ext cx="1568421" cy="415868"/>
          </a:xfrm>
          <a:prstGeom prst="roundRect">
            <a:avLst/>
          </a:prstGeom>
          <a:solidFill>
            <a:srgbClr val="002647"/>
          </a:solidFill>
          <a:ln>
            <a:solidFill>
              <a:srgbClr val="002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Visayas</a:t>
            </a:r>
            <a:r>
              <a:rPr lang="en-US" b="1" dirty="0"/>
              <a:t> - 8</a:t>
            </a:r>
          </a:p>
        </p:txBody>
      </p:sp>
      <p:sp>
        <p:nvSpPr>
          <p:cNvPr id="70" name="Rounded Rectangle 69"/>
          <p:cNvSpPr/>
          <p:nvPr/>
        </p:nvSpPr>
        <p:spPr>
          <a:xfrm>
            <a:off x="7430911" y="5201106"/>
            <a:ext cx="1568421" cy="415868"/>
          </a:xfrm>
          <a:prstGeom prst="roundRect">
            <a:avLst/>
          </a:prstGeom>
          <a:solidFill>
            <a:srgbClr val="002647"/>
          </a:solidFill>
          <a:ln>
            <a:solidFill>
              <a:srgbClr val="002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50" b="1" dirty="0"/>
              <a:t>Mindanao - 4</a:t>
            </a:r>
          </a:p>
        </p:txBody>
      </p:sp>
      <p:sp>
        <p:nvSpPr>
          <p:cNvPr id="71" name="Oval 70">
            <a:extLst>
              <a:ext uri="{FF2B5EF4-FFF2-40B4-BE49-F238E27FC236}">
                <a16:creationId xmlns:a16="http://schemas.microsoft.com/office/drawing/2014/main" id="{E60C774D-E86C-4A76-A7E4-DC8992E69903}"/>
              </a:ext>
            </a:extLst>
          </p:cNvPr>
          <p:cNvSpPr/>
          <p:nvPr/>
        </p:nvSpPr>
        <p:spPr>
          <a:xfrm>
            <a:off x="156839" y="2181073"/>
            <a:ext cx="680394" cy="668210"/>
          </a:xfrm>
          <a:prstGeom prst="ellipse">
            <a:avLst/>
          </a:prstGeom>
          <a:blipFill dpi="0" rotWithShape="1">
            <a:blip r:embed="rId6"/>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E60C774D-E86C-4A76-A7E4-DC8992E69903}"/>
              </a:ext>
            </a:extLst>
          </p:cNvPr>
          <p:cNvSpPr/>
          <p:nvPr/>
        </p:nvSpPr>
        <p:spPr>
          <a:xfrm>
            <a:off x="156839" y="2958832"/>
            <a:ext cx="720000" cy="668210"/>
          </a:xfrm>
          <a:prstGeom prst="ellipse">
            <a:avLst/>
          </a:prstGeom>
          <a:blipFill dpi="0" rotWithShape="1">
            <a:blip r:embed="rId7"/>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60C774D-E86C-4A76-A7E4-DC8992E69903}"/>
              </a:ext>
            </a:extLst>
          </p:cNvPr>
          <p:cNvSpPr/>
          <p:nvPr/>
        </p:nvSpPr>
        <p:spPr>
          <a:xfrm>
            <a:off x="165370" y="3774980"/>
            <a:ext cx="680394" cy="668210"/>
          </a:xfrm>
          <a:prstGeom prst="ellipse">
            <a:avLst/>
          </a:prstGeom>
          <a:blipFill dpi="0" rotWithShape="1">
            <a:blip r:embed="rId8"/>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386954" y="2338843"/>
            <a:ext cx="2651752" cy="369332"/>
          </a:xfrm>
          <a:prstGeom prst="rect">
            <a:avLst/>
          </a:prstGeom>
        </p:spPr>
        <p:txBody>
          <a:bodyPr wrap="none">
            <a:spAutoFit/>
          </a:bodyPr>
          <a:lstStyle/>
          <a:p>
            <a:pPr algn="ctr"/>
            <a:r>
              <a:rPr lang="en-PH" dirty="0"/>
              <a:t>Water Supply &amp; Sanitation</a:t>
            </a:r>
          </a:p>
        </p:txBody>
      </p:sp>
      <p:sp>
        <p:nvSpPr>
          <p:cNvPr id="75" name="Rectangle 74"/>
          <p:cNvSpPr/>
          <p:nvPr/>
        </p:nvSpPr>
        <p:spPr>
          <a:xfrm>
            <a:off x="1418075" y="3103354"/>
            <a:ext cx="2589683" cy="369332"/>
          </a:xfrm>
          <a:prstGeom prst="rect">
            <a:avLst/>
          </a:prstGeom>
        </p:spPr>
        <p:txBody>
          <a:bodyPr wrap="none">
            <a:spAutoFit/>
          </a:bodyPr>
          <a:lstStyle/>
          <a:p>
            <a:pPr algn="ctr"/>
            <a:r>
              <a:rPr lang="en-PH" dirty="0"/>
              <a:t>Solid Waste Management</a:t>
            </a:r>
          </a:p>
        </p:txBody>
      </p:sp>
      <p:sp>
        <p:nvSpPr>
          <p:cNvPr id="76" name="Rectangle 75"/>
          <p:cNvSpPr/>
          <p:nvPr/>
        </p:nvSpPr>
        <p:spPr>
          <a:xfrm>
            <a:off x="1418075" y="3698847"/>
            <a:ext cx="2509861" cy="1354217"/>
          </a:xfrm>
          <a:prstGeom prst="rect">
            <a:avLst/>
          </a:prstGeom>
        </p:spPr>
        <p:txBody>
          <a:bodyPr wrap="square">
            <a:spAutoFit/>
          </a:bodyPr>
          <a:lstStyle/>
          <a:p>
            <a:r>
              <a:rPr lang="en-PH" dirty="0"/>
              <a:t>Vertical Infrastructure / Government Property Development</a:t>
            </a:r>
          </a:p>
          <a:p>
            <a:r>
              <a:rPr lang="en-PH" sz="1400" i="1" dirty="0"/>
              <a:t>(e.g. town centers, city halls, public markets)</a:t>
            </a:r>
          </a:p>
        </p:txBody>
      </p:sp>
      <p:sp>
        <p:nvSpPr>
          <p:cNvPr id="77" name="Rectangle 76"/>
          <p:cNvSpPr/>
          <p:nvPr/>
        </p:nvSpPr>
        <p:spPr>
          <a:xfrm>
            <a:off x="1406778" y="5111766"/>
            <a:ext cx="927177" cy="369332"/>
          </a:xfrm>
          <a:prstGeom prst="rect">
            <a:avLst/>
          </a:prstGeom>
        </p:spPr>
        <p:txBody>
          <a:bodyPr wrap="none">
            <a:spAutoFit/>
          </a:bodyPr>
          <a:lstStyle/>
          <a:p>
            <a:pPr algn="ctr"/>
            <a:r>
              <a:rPr lang="en-PH" dirty="0"/>
              <a:t>Tourism</a:t>
            </a:r>
          </a:p>
        </p:txBody>
      </p:sp>
      <p:sp>
        <p:nvSpPr>
          <p:cNvPr id="78" name="Oval 77">
            <a:extLst>
              <a:ext uri="{FF2B5EF4-FFF2-40B4-BE49-F238E27FC236}">
                <a16:creationId xmlns:a16="http://schemas.microsoft.com/office/drawing/2014/main" id="{E60C774D-E86C-4A76-A7E4-DC8992E69903}"/>
              </a:ext>
            </a:extLst>
          </p:cNvPr>
          <p:cNvSpPr/>
          <p:nvPr/>
        </p:nvSpPr>
        <p:spPr>
          <a:xfrm>
            <a:off x="165370" y="4944630"/>
            <a:ext cx="680394" cy="668210"/>
          </a:xfrm>
          <a:prstGeom prst="ellipse">
            <a:avLst/>
          </a:prstGeom>
          <a:blipFill dpi="0" rotWithShape="1">
            <a:blip r:embed="rId9"/>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hlinkClick r:id="" action="ppaction://noaction"/>
          </p:cNvPr>
          <p:cNvSpPr txBox="1"/>
          <p:nvPr/>
        </p:nvSpPr>
        <p:spPr>
          <a:xfrm>
            <a:off x="893561" y="5845238"/>
            <a:ext cx="539559" cy="461665"/>
          </a:xfrm>
          <a:prstGeom prst="rect">
            <a:avLst/>
          </a:prstGeom>
          <a:noFill/>
        </p:spPr>
        <p:txBody>
          <a:bodyPr wrap="square" rtlCol="0">
            <a:spAutoFit/>
          </a:bodyPr>
          <a:lstStyle/>
          <a:p>
            <a:pPr algn="ctr"/>
            <a:r>
              <a:rPr lang="en-PH" sz="2400" b="1" dirty="0"/>
              <a:t>2</a:t>
            </a:r>
          </a:p>
        </p:txBody>
      </p:sp>
      <p:sp>
        <p:nvSpPr>
          <p:cNvPr id="80" name="Rectangle 79"/>
          <p:cNvSpPr/>
          <p:nvPr/>
        </p:nvSpPr>
        <p:spPr>
          <a:xfrm>
            <a:off x="1401998" y="5612912"/>
            <a:ext cx="2540982" cy="800219"/>
          </a:xfrm>
          <a:prstGeom prst="rect">
            <a:avLst/>
          </a:prstGeom>
        </p:spPr>
        <p:txBody>
          <a:bodyPr wrap="square">
            <a:spAutoFit/>
          </a:bodyPr>
          <a:lstStyle/>
          <a:p>
            <a:r>
              <a:rPr lang="en-PH" dirty="0"/>
              <a:t>Others</a:t>
            </a:r>
          </a:p>
          <a:p>
            <a:r>
              <a:rPr lang="en-PH" sz="1400" i="1" dirty="0"/>
              <a:t>(e.g. health, renewable </a:t>
            </a:r>
            <a:r>
              <a:rPr lang="en-PH" sz="1400" i="1"/>
              <a:t>energy, IT</a:t>
            </a:r>
            <a:r>
              <a:rPr lang="en-PH" sz="1400" i="1" dirty="0"/>
              <a:t>, transport)</a:t>
            </a:r>
          </a:p>
        </p:txBody>
      </p:sp>
      <p:sp>
        <p:nvSpPr>
          <p:cNvPr id="81" name="Oval 80">
            <a:extLst>
              <a:ext uri="{FF2B5EF4-FFF2-40B4-BE49-F238E27FC236}">
                <a16:creationId xmlns:a16="http://schemas.microsoft.com/office/drawing/2014/main" id="{E60C774D-E86C-4A76-A7E4-DC8992E69903}"/>
              </a:ext>
            </a:extLst>
          </p:cNvPr>
          <p:cNvSpPr/>
          <p:nvPr/>
        </p:nvSpPr>
        <p:spPr>
          <a:xfrm>
            <a:off x="169976" y="5741966"/>
            <a:ext cx="680394" cy="668210"/>
          </a:xfrm>
          <a:prstGeom prst="ellipse">
            <a:avLst/>
          </a:prstGeom>
          <a:blipFill dpi="0" rotWithShape="1">
            <a:blip r:embed="rId10"/>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645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2EA910-15D1-482E-BED4-851D0724656A}"/>
              </a:ext>
            </a:extLst>
          </p:cNvPr>
          <p:cNvSpPr/>
          <p:nvPr/>
        </p:nvSpPr>
        <p:spPr>
          <a:xfrm>
            <a:off x="0" y="0"/>
            <a:ext cx="9144000" cy="6858000"/>
          </a:xfrm>
          <a:prstGeom prst="rect">
            <a:avLst/>
          </a:prstGeom>
          <a:solidFill>
            <a:srgbClr val="002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BCCB08-6B51-425A-A1C0-3F1E513F0005}"/>
              </a:ext>
            </a:extLst>
          </p:cNvPr>
          <p:cNvSpPr/>
          <p:nvPr/>
        </p:nvSpPr>
        <p:spPr>
          <a:xfrm>
            <a:off x="3527426" y="2517436"/>
            <a:ext cx="2428757" cy="861774"/>
          </a:xfrm>
          <a:prstGeom prst="rect">
            <a:avLst/>
          </a:prstGeom>
        </p:spPr>
        <p:txBody>
          <a:bodyPr wrap="square">
            <a:spAutoFit/>
          </a:bodyPr>
          <a:lstStyle/>
          <a:p>
            <a:pPr algn="ctr"/>
            <a:r>
              <a:rPr lang="en-PH" sz="2400" b="1" dirty="0">
                <a:solidFill>
                  <a:srgbClr val="FFC000"/>
                </a:solidFill>
              </a:rPr>
              <a:t>Financing and Implementation</a:t>
            </a:r>
          </a:p>
        </p:txBody>
      </p:sp>
      <p:cxnSp>
        <p:nvCxnSpPr>
          <p:cNvPr id="9" name="Straight Arrow Connector 8">
            <a:extLst>
              <a:ext uri="{FF2B5EF4-FFF2-40B4-BE49-F238E27FC236}">
                <a16:creationId xmlns:a16="http://schemas.microsoft.com/office/drawing/2014/main" id="{7CC9028D-D6F7-4303-A74D-C19E52B7BD7D}"/>
              </a:ext>
            </a:extLst>
          </p:cNvPr>
          <p:cNvCxnSpPr/>
          <p:nvPr/>
        </p:nvCxnSpPr>
        <p:spPr>
          <a:xfrm>
            <a:off x="3707256" y="3622853"/>
            <a:ext cx="2316907" cy="14425"/>
          </a:xfrm>
          <a:prstGeom prst="straightConnector1">
            <a:avLst/>
          </a:prstGeom>
          <a:ln w="152400">
            <a:solidFill>
              <a:schemeClr val="accent2"/>
            </a:solidFill>
            <a:tailEnd type="triangle"/>
          </a:ln>
        </p:spPr>
        <p:style>
          <a:lnRef idx="3">
            <a:schemeClr val="accent6"/>
          </a:lnRef>
          <a:fillRef idx="0">
            <a:schemeClr val="accent6"/>
          </a:fillRef>
          <a:effectRef idx="2">
            <a:schemeClr val="accent6"/>
          </a:effectRef>
          <a:fontRef idx="minor">
            <a:schemeClr val="tx1"/>
          </a:fontRef>
        </p:style>
      </p:cxnSp>
      <p:sp>
        <p:nvSpPr>
          <p:cNvPr id="10" name="Rectangle 9">
            <a:extLst>
              <a:ext uri="{FF2B5EF4-FFF2-40B4-BE49-F238E27FC236}">
                <a16:creationId xmlns:a16="http://schemas.microsoft.com/office/drawing/2014/main" id="{BE196DF9-26A7-4BD0-ABE9-BB7198BE16B1}"/>
              </a:ext>
            </a:extLst>
          </p:cNvPr>
          <p:cNvSpPr/>
          <p:nvPr/>
        </p:nvSpPr>
        <p:spPr>
          <a:xfrm>
            <a:off x="3534643" y="3794877"/>
            <a:ext cx="2325539" cy="861774"/>
          </a:xfrm>
          <a:prstGeom prst="rect">
            <a:avLst/>
          </a:prstGeom>
        </p:spPr>
        <p:txBody>
          <a:bodyPr wrap="square">
            <a:spAutoFit/>
          </a:bodyPr>
          <a:lstStyle/>
          <a:p>
            <a:pPr algn="ctr"/>
            <a:r>
              <a:rPr lang="en-PH" sz="2400" b="1" dirty="0">
                <a:solidFill>
                  <a:srgbClr val="FFC000"/>
                </a:solidFill>
              </a:rPr>
              <a:t>Delivery Mechanisms</a:t>
            </a:r>
          </a:p>
        </p:txBody>
      </p:sp>
      <p:cxnSp>
        <p:nvCxnSpPr>
          <p:cNvPr id="11" name="Straight Connector 10">
            <a:extLst>
              <a:ext uri="{FF2B5EF4-FFF2-40B4-BE49-F238E27FC236}">
                <a16:creationId xmlns:a16="http://schemas.microsoft.com/office/drawing/2014/main" id="{5E96639B-D5D5-435C-81A0-AEFD2339E1F8}"/>
              </a:ext>
            </a:extLst>
          </p:cNvPr>
          <p:cNvCxnSpPr/>
          <p:nvPr/>
        </p:nvCxnSpPr>
        <p:spPr>
          <a:xfrm flipH="1">
            <a:off x="7548555" y="2154932"/>
            <a:ext cx="637" cy="3637340"/>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sp>
        <p:nvSpPr>
          <p:cNvPr id="12" name="Rounded Rectangle 37">
            <a:extLst>
              <a:ext uri="{FF2B5EF4-FFF2-40B4-BE49-F238E27FC236}">
                <a16:creationId xmlns:a16="http://schemas.microsoft.com/office/drawing/2014/main" id="{4A721A1F-D4F2-4CAD-BF06-567798EE5D22}"/>
              </a:ext>
            </a:extLst>
          </p:cNvPr>
          <p:cNvSpPr/>
          <p:nvPr/>
        </p:nvSpPr>
        <p:spPr>
          <a:xfrm>
            <a:off x="6024163" y="1154847"/>
            <a:ext cx="3078866" cy="1138334"/>
          </a:xfrm>
          <a:prstGeom prst="roundRect">
            <a:avLst/>
          </a:prstGeom>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PH" sz="2000" b="1" u="sng" dirty="0"/>
              <a:t>Government Financing </a:t>
            </a:r>
          </a:p>
          <a:p>
            <a:pPr algn="ctr"/>
            <a:r>
              <a:rPr lang="en-PH" sz="2000" dirty="0"/>
              <a:t>General appropriations, corporate funds</a:t>
            </a:r>
            <a:endParaRPr lang="en-PH" sz="2000" b="1" dirty="0"/>
          </a:p>
        </p:txBody>
      </p:sp>
      <p:sp>
        <p:nvSpPr>
          <p:cNvPr id="13" name="Rounded Rectangle 38">
            <a:extLst>
              <a:ext uri="{FF2B5EF4-FFF2-40B4-BE49-F238E27FC236}">
                <a16:creationId xmlns:a16="http://schemas.microsoft.com/office/drawing/2014/main" id="{AB5100E4-B01B-41C2-9590-1E23362C55CD}"/>
              </a:ext>
            </a:extLst>
          </p:cNvPr>
          <p:cNvSpPr/>
          <p:nvPr/>
        </p:nvSpPr>
        <p:spPr>
          <a:xfrm>
            <a:off x="6047324" y="2802176"/>
            <a:ext cx="3055706" cy="1365911"/>
          </a:xfrm>
          <a:prstGeom prst="roundRect">
            <a:avLst/>
          </a:prstGeom>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PH" sz="2000" b="1" u="sng" dirty="0"/>
              <a:t>Government Borrowings </a:t>
            </a:r>
          </a:p>
          <a:p>
            <a:pPr algn="ctr"/>
            <a:r>
              <a:rPr lang="en-PH" sz="2000" dirty="0"/>
              <a:t>Domestic &amp; foreign debt, official development assistance (ODA)</a:t>
            </a:r>
            <a:endParaRPr lang="en-PH" sz="2000" b="1" dirty="0"/>
          </a:p>
        </p:txBody>
      </p:sp>
      <p:sp>
        <p:nvSpPr>
          <p:cNvPr id="14" name="Rounded Rectangle 39">
            <a:extLst>
              <a:ext uri="{FF2B5EF4-FFF2-40B4-BE49-F238E27FC236}">
                <a16:creationId xmlns:a16="http://schemas.microsoft.com/office/drawing/2014/main" id="{8F8BC080-D816-46C9-B878-2E05F469BEE6}"/>
              </a:ext>
            </a:extLst>
          </p:cNvPr>
          <p:cNvSpPr/>
          <p:nvPr/>
        </p:nvSpPr>
        <p:spPr>
          <a:xfrm>
            <a:off x="6047324" y="4644502"/>
            <a:ext cx="3055706" cy="1311203"/>
          </a:xfrm>
          <a:prstGeom prst="roundRect">
            <a:avLst/>
          </a:prstGeom>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PH" sz="2000" b="1" u="sng" dirty="0">
                <a:solidFill>
                  <a:schemeClr val="accent2"/>
                </a:solidFill>
              </a:rPr>
              <a:t>Private Sector Financing</a:t>
            </a:r>
          </a:p>
          <a:p>
            <a:pPr algn="ctr"/>
            <a:r>
              <a:rPr lang="en-PH" sz="2000" b="1" dirty="0">
                <a:solidFill>
                  <a:schemeClr val="accent2"/>
                </a:solidFill>
              </a:rPr>
              <a:t>Public-Private Partnership (PPP)</a:t>
            </a:r>
          </a:p>
        </p:txBody>
      </p:sp>
      <p:pic>
        <p:nvPicPr>
          <p:cNvPr id="15" name="Picture 14">
            <a:extLst>
              <a:ext uri="{FF2B5EF4-FFF2-40B4-BE49-F238E27FC236}">
                <a16:creationId xmlns:a16="http://schemas.microsoft.com/office/drawing/2014/main" id="{D9632A74-A051-4AB2-9C66-9A32FD9BC3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695" y="4069658"/>
            <a:ext cx="2708704" cy="1522292"/>
          </a:xfrm>
          <a:prstGeom prst="rect">
            <a:avLst/>
          </a:prstGeom>
        </p:spPr>
      </p:pic>
      <p:pic>
        <p:nvPicPr>
          <p:cNvPr id="16" name="Picture 15">
            <a:extLst>
              <a:ext uri="{FF2B5EF4-FFF2-40B4-BE49-F238E27FC236}">
                <a16:creationId xmlns:a16="http://schemas.microsoft.com/office/drawing/2014/main" id="{C6FF564F-D0A5-4A8A-81E9-71FCF4B86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sp>
        <p:nvSpPr>
          <p:cNvPr id="17" name="Rectangle 16">
            <a:extLst>
              <a:ext uri="{FF2B5EF4-FFF2-40B4-BE49-F238E27FC236}">
                <a16:creationId xmlns:a16="http://schemas.microsoft.com/office/drawing/2014/main" id="{B576966A-7028-4B7C-AD7B-4F2CCCBD1626}"/>
              </a:ext>
            </a:extLst>
          </p:cNvPr>
          <p:cNvSpPr/>
          <p:nvPr/>
        </p:nvSpPr>
        <p:spPr>
          <a:xfrm rot="16200000">
            <a:off x="-1669673" y="3996089"/>
            <a:ext cx="4390431" cy="477054"/>
          </a:xfrm>
          <a:prstGeom prst="rect">
            <a:avLst/>
          </a:prstGeom>
        </p:spPr>
        <p:txBody>
          <a:bodyPr wrap="square">
            <a:spAutoFit/>
          </a:bodyPr>
          <a:lstStyle/>
          <a:p>
            <a:pPr algn="just"/>
            <a:r>
              <a:rPr lang="en-US" sz="2500" b="1" dirty="0">
                <a:solidFill>
                  <a:srgbClr val="C05610"/>
                </a:solidFill>
              </a:rPr>
              <a:t>0-10 POINT</a:t>
            </a:r>
          </a:p>
        </p:txBody>
      </p:sp>
      <p:sp>
        <p:nvSpPr>
          <p:cNvPr id="18" name="Down Arrow 43">
            <a:extLst>
              <a:ext uri="{FF2B5EF4-FFF2-40B4-BE49-F238E27FC236}">
                <a16:creationId xmlns:a16="http://schemas.microsoft.com/office/drawing/2014/main" id="{3C4BED38-C720-48E7-8EA6-EE7F19DE3D8F}"/>
              </a:ext>
            </a:extLst>
          </p:cNvPr>
          <p:cNvSpPr/>
          <p:nvPr/>
        </p:nvSpPr>
        <p:spPr>
          <a:xfrm rot="10800000">
            <a:off x="17733" y="815193"/>
            <a:ext cx="1047542" cy="3928952"/>
          </a:xfrm>
          <a:prstGeom prst="downArrow">
            <a:avLst/>
          </a:prstGeom>
          <a:solidFill>
            <a:srgbClr val="C05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C7AA8F1-BF7B-48C1-B328-08A2B1C8620D}"/>
              </a:ext>
            </a:extLst>
          </p:cNvPr>
          <p:cNvSpPr/>
          <p:nvPr/>
        </p:nvSpPr>
        <p:spPr>
          <a:xfrm rot="16200000">
            <a:off x="-2439741" y="1590148"/>
            <a:ext cx="5916304" cy="477054"/>
          </a:xfrm>
          <a:prstGeom prst="rect">
            <a:avLst/>
          </a:prstGeom>
        </p:spPr>
        <p:txBody>
          <a:bodyPr wrap="square">
            <a:spAutoFit/>
          </a:bodyPr>
          <a:lstStyle/>
          <a:p>
            <a:pPr algn="just"/>
            <a:r>
              <a:rPr lang="en-US" sz="2500" b="1" dirty="0">
                <a:solidFill>
                  <a:schemeClr val="bg1"/>
                </a:solidFill>
              </a:rPr>
              <a:t>SOCIOECONOMIC AGENDA</a:t>
            </a:r>
          </a:p>
        </p:txBody>
      </p:sp>
      <p:sp>
        <p:nvSpPr>
          <p:cNvPr id="20" name="Rectangle 19">
            <a:extLst>
              <a:ext uri="{FF2B5EF4-FFF2-40B4-BE49-F238E27FC236}">
                <a16:creationId xmlns:a16="http://schemas.microsoft.com/office/drawing/2014/main" id="{2F9BB17A-602E-408E-8493-96F9591857AA}"/>
              </a:ext>
            </a:extLst>
          </p:cNvPr>
          <p:cNvSpPr/>
          <p:nvPr/>
        </p:nvSpPr>
        <p:spPr>
          <a:xfrm>
            <a:off x="299541" y="4740177"/>
            <a:ext cx="489086" cy="1677390"/>
          </a:xfrm>
          <a:prstGeom prst="rect">
            <a:avLst/>
          </a:prstGeom>
          <a:noFill/>
          <a:ln w="38100">
            <a:solidFill>
              <a:srgbClr val="C05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664F760F-D5D1-4B3F-B12C-D933CD92DB3E}"/>
              </a:ext>
            </a:extLst>
          </p:cNvPr>
          <p:cNvSpPr txBox="1">
            <a:spLocks/>
          </p:cNvSpPr>
          <p:nvPr/>
        </p:nvSpPr>
        <p:spPr>
          <a:xfrm>
            <a:off x="165370" y="248713"/>
            <a:ext cx="9144000" cy="5162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4"/>
                </a:solidFill>
                <a:latin typeface="+mn-lt"/>
                <a:ea typeface="Verdana" panose="020B0604030504040204" pitchFamily="34" charset="0"/>
                <a:cs typeface="Times New Roman" panose="02020603050405020304" pitchFamily="18" charset="0"/>
              </a:rPr>
              <a:t>Program for Infrastructure Development</a:t>
            </a:r>
          </a:p>
        </p:txBody>
      </p:sp>
      <p:grpSp>
        <p:nvGrpSpPr>
          <p:cNvPr id="24" name="Group 23"/>
          <p:cNvGrpSpPr/>
          <p:nvPr/>
        </p:nvGrpSpPr>
        <p:grpSpPr>
          <a:xfrm>
            <a:off x="818903" y="1370346"/>
            <a:ext cx="2799844" cy="3170099"/>
            <a:chOff x="5755232" y="-1612197"/>
            <a:chExt cx="2891463" cy="5260847"/>
          </a:xfrm>
        </p:grpSpPr>
        <p:sp>
          <p:nvSpPr>
            <p:cNvPr id="25" name="Rectangle 24"/>
            <p:cNvSpPr/>
            <p:nvPr/>
          </p:nvSpPr>
          <p:spPr>
            <a:xfrm>
              <a:off x="5849355" y="-949085"/>
              <a:ext cx="2797340" cy="3885655"/>
            </a:xfrm>
            <a:prstGeom prst="rect">
              <a:avLst/>
            </a:prstGeom>
            <a:solidFill>
              <a:srgbClr val="F7B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PH"/>
            </a:p>
          </p:txBody>
        </p:sp>
        <p:sp>
          <p:nvSpPr>
            <p:cNvPr id="26" name="TextBox 13"/>
            <p:cNvSpPr txBox="1"/>
            <p:nvPr/>
          </p:nvSpPr>
          <p:spPr>
            <a:xfrm>
              <a:off x="5828871" y="-1612197"/>
              <a:ext cx="737937" cy="52608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PH" sz="20000" dirty="0">
                <a:solidFill>
                  <a:schemeClr val="bg1"/>
                </a:solidFill>
                <a:latin typeface="Arial" panose="020B0604020202020204" pitchFamily="34" charset="0"/>
                <a:cs typeface="Arial" panose="020B0604020202020204" pitchFamily="34" charset="0"/>
              </a:endParaRPr>
            </a:p>
          </p:txBody>
        </p:sp>
        <p:pic>
          <p:nvPicPr>
            <p:cNvPr id="27" name="Picture 2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2944" y="798918"/>
              <a:ext cx="1012379" cy="179441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15"/>
            <p:cNvSpPr txBox="1"/>
            <p:nvPr/>
          </p:nvSpPr>
          <p:spPr>
            <a:xfrm>
              <a:off x="5755232" y="-646286"/>
              <a:ext cx="2694183" cy="15322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PH" b="1" dirty="0">
                  <a:latin typeface="Segoe UI Semilight" panose="020B0402040204020203" pitchFamily="34" charset="0"/>
                  <a:cs typeface="Segoe UI Semilight" panose="020B0402040204020203" pitchFamily="34" charset="0"/>
                </a:rPr>
                <a:t>Accelerated Infrastructure Development</a:t>
              </a:r>
            </a:p>
          </p:txBody>
        </p:sp>
      </p:grpSp>
      <p:sp>
        <p:nvSpPr>
          <p:cNvPr id="21" name="TextBox 20">
            <a:extLst>
              <a:ext uri="{FF2B5EF4-FFF2-40B4-BE49-F238E27FC236}">
                <a16:creationId xmlns:a16="http://schemas.microsoft.com/office/drawing/2014/main" id="{94F74ED3-D896-461E-AB6F-F384AAA9DD6E}"/>
              </a:ext>
            </a:extLst>
          </p:cNvPr>
          <p:cNvSpPr txBox="1"/>
          <p:nvPr/>
        </p:nvSpPr>
        <p:spPr>
          <a:xfrm>
            <a:off x="1036469" y="3105211"/>
            <a:ext cx="1452933" cy="738664"/>
          </a:xfrm>
          <a:prstGeom prst="rect">
            <a:avLst/>
          </a:prstGeom>
          <a:noFill/>
        </p:spPr>
        <p:txBody>
          <a:bodyPr wrap="square" rtlCol="0">
            <a:spAutoFit/>
          </a:bodyPr>
          <a:lstStyle/>
          <a:p>
            <a:r>
              <a:rPr lang="en-PH" sz="1400" b="1" i="1" dirty="0">
                <a:cs typeface="Segoe UI Semilight" panose="020B0402040204020203" pitchFamily="34" charset="0"/>
              </a:rPr>
              <a:t>infrastructure spending of 7% of GDP by 2022</a:t>
            </a:r>
          </a:p>
        </p:txBody>
      </p:sp>
    </p:spTree>
    <p:extLst>
      <p:ext uri="{BB962C8B-B14F-4D97-AF65-F5344CB8AC3E}">
        <p14:creationId xmlns:p14="http://schemas.microsoft.com/office/powerpoint/2010/main" val="324381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B105BD-F793-4768-9DAD-F1B3FD4A4D69}"/>
              </a:ext>
            </a:extLst>
          </p:cNvPr>
          <p:cNvSpPr/>
          <p:nvPr/>
        </p:nvSpPr>
        <p:spPr>
          <a:xfrm>
            <a:off x="0" y="1219200"/>
            <a:ext cx="2941320" cy="1084912"/>
          </a:xfrm>
          <a:prstGeom prst="rect">
            <a:avLst/>
          </a:prstGeom>
          <a:solidFill>
            <a:srgbClr val="002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 name="Picture 2">
            <a:extLst>
              <a:ext uri="{FF2B5EF4-FFF2-40B4-BE49-F238E27FC236}">
                <a16:creationId xmlns:a16="http://schemas.microsoft.com/office/drawing/2014/main" id="{6A49BB63-99E4-4D79-8841-899BD2CD7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sp>
        <p:nvSpPr>
          <p:cNvPr id="4" name="Title 1">
            <a:extLst>
              <a:ext uri="{FF2B5EF4-FFF2-40B4-BE49-F238E27FC236}">
                <a16:creationId xmlns:a16="http://schemas.microsoft.com/office/drawing/2014/main" id="{0D9DC571-D62F-4D78-B7B4-8A73D7F1CB06}"/>
              </a:ext>
            </a:extLst>
          </p:cNvPr>
          <p:cNvSpPr txBox="1">
            <a:spLocks/>
          </p:cNvSpPr>
          <p:nvPr/>
        </p:nvSpPr>
        <p:spPr>
          <a:xfrm>
            <a:off x="165370" y="248713"/>
            <a:ext cx="9144000" cy="51622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4"/>
                </a:solidFill>
                <a:latin typeface="+mn-lt"/>
                <a:ea typeface="Verdana" panose="020B0604030504040204" pitchFamily="34" charset="0"/>
                <a:cs typeface="Times New Roman" panose="02020603050405020304" pitchFamily="18" charset="0"/>
              </a:rPr>
              <a:t>PPP Center - Mandates</a:t>
            </a:r>
          </a:p>
        </p:txBody>
      </p:sp>
      <p:pic>
        <p:nvPicPr>
          <p:cNvPr id="5" name="Picture 4">
            <a:extLst>
              <a:ext uri="{FF2B5EF4-FFF2-40B4-BE49-F238E27FC236}">
                <a16:creationId xmlns:a16="http://schemas.microsoft.com/office/drawing/2014/main" id="{B9AF7326-7555-43CF-B998-B15E07700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sp>
        <p:nvSpPr>
          <p:cNvPr id="6" name="TextBox 5">
            <a:extLst>
              <a:ext uri="{FF2B5EF4-FFF2-40B4-BE49-F238E27FC236}">
                <a16:creationId xmlns:a16="http://schemas.microsoft.com/office/drawing/2014/main" id="{C6C187B6-A852-4138-8E36-DD372E03EB48}"/>
              </a:ext>
            </a:extLst>
          </p:cNvPr>
          <p:cNvSpPr txBox="1"/>
          <p:nvPr/>
        </p:nvSpPr>
        <p:spPr>
          <a:xfrm>
            <a:off x="4054996" y="2547785"/>
            <a:ext cx="4432460" cy="523220"/>
          </a:xfrm>
          <a:prstGeom prst="rect">
            <a:avLst/>
          </a:prstGeom>
          <a:noFill/>
        </p:spPr>
        <p:txBody>
          <a:bodyPr wrap="square" rtlCol="0">
            <a:spAutoFit/>
          </a:bodyPr>
          <a:lstStyle/>
          <a:p>
            <a:pPr algn="ctr"/>
            <a:r>
              <a:rPr lang="en-US" sz="2800" b="1" u="sng" dirty="0">
                <a:solidFill>
                  <a:srgbClr val="002748"/>
                </a:solidFill>
              </a:rPr>
              <a:t>Projects, Policy &amp; Capacity</a:t>
            </a:r>
          </a:p>
        </p:txBody>
      </p:sp>
      <p:grpSp>
        <p:nvGrpSpPr>
          <p:cNvPr id="7" name="Group 6">
            <a:extLst>
              <a:ext uri="{FF2B5EF4-FFF2-40B4-BE49-F238E27FC236}">
                <a16:creationId xmlns:a16="http://schemas.microsoft.com/office/drawing/2014/main" id="{CB9F7BE8-4B7D-470E-AD73-F1742CFC3970}"/>
              </a:ext>
            </a:extLst>
          </p:cNvPr>
          <p:cNvGrpSpPr/>
          <p:nvPr/>
        </p:nvGrpSpPr>
        <p:grpSpPr>
          <a:xfrm>
            <a:off x="4192954" y="3243577"/>
            <a:ext cx="3997883" cy="1621703"/>
            <a:chOff x="4632742" y="2305091"/>
            <a:chExt cx="3997883" cy="1621703"/>
          </a:xfrm>
        </p:grpSpPr>
        <p:grpSp>
          <p:nvGrpSpPr>
            <p:cNvPr id="8" name="Group 7">
              <a:extLst>
                <a:ext uri="{FF2B5EF4-FFF2-40B4-BE49-F238E27FC236}">
                  <a16:creationId xmlns:a16="http://schemas.microsoft.com/office/drawing/2014/main" id="{DA5F9A9A-6BF7-4004-B41B-D2A08A55E69D}"/>
                </a:ext>
              </a:extLst>
            </p:cNvPr>
            <p:cNvGrpSpPr/>
            <p:nvPr/>
          </p:nvGrpSpPr>
          <p:grpSpPr>
            <a:xfrm>
              <a:off x="4632742" y="2305091"/>
              <a:ext cx="3997883" cy="1621703"/>
              <a:chOff x="4632742" y="2305091"/>
              <a:chExt cx="3997883" cy="1621703"/>
            </a:xfrm>
          </p:grpSpPr>
          <p:sp>
            <p:nvSpPr>
              <p:cNvPr id="10" name="Rounded Rectangle 33">
                <a:extLst>
                  <a:ext uri="{FF2B5EF4-FFF2-40B4-BE49-F238E27FC236}">
                    <a16:creationId xmlns:a16="http://schemas.microsoft.com/office/drawing/2014/main" id="{ED2FE19E-32F4-4054-A92D-2F85F00453C3}"/>
                  </a:ext>
                </a:extLst>
              </p:cNvPr>
              <p:cNvSpPr/>
              <p:nvPr/>
            </p:nvSpPr>
            <p:spPr>
              <a:xfrm>
                <a:off x="5243595" y="2702284"/>
                <a:ext cx="3387030" cy="1224510"/>
              </a:xfrm>
              <a:prstGeom prst="roundRect">
                <a:avLst/>
              </a:prstGeom>
              <a:noFill/>
              <a:ln w="38100">
                <a:solidFill>
                  <a:srgbClr val="C05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D3FC487-4047-4376-8A83-E0F8C4BD12B9}"/>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632742" y="2305091"/>
                <a:ext cx="811132" cy="874501"/>
              </a:xfrm>
              <a:prstGeom prst="rect">
                <a:avLst/>
              </a:prstGeom>
            </p:spPr>
          </p:pic>
        </p:grpSp>
        <p:sp>
          <p:nvSpPr>
            <p:cNvPr id="9" name="Rectangle 8">
              <a:extLst>
                <a:ext uri="{FF2B5EF4-FFF2-40B4-BE49-F238E27FC236}">
                  <a16:creationId xmlns:a16="http://schemas.microsoft.com/office/drawing/2014/main" id="{373DEFF9-2049-4B67-AF19-F411EDE67749}"/>
                </a:ext>
              </a:extLst>
            </p:cNvPr>
            <p:cNvSpPr/>
            <p:nvPr/>
          </p:nvSpPr>
          <p:spPr>
            <a:xfrm>
              <a:off x="5243594" y="2757446"/>
              <a:ext cx="3248843" cy="1107996"/>
            </a:xfrm>
            <a:prstGeom prst="rect">
              <a:avLst/>
            </a:prstGeom>
          </p:spPr>
          <p:txBody>
            <a:bodyPr wrap="square">
              <a:spAutoFit/>
            </a:bodyPr>
            <a:lstStyle/>
            <a:p>
              <a:pPr marL="0" lvl="1" algn="ctr">
                <a:lnSpc>
                  <a:spcPct val="100000"/>
                </a:lnSpc>
                <a:spcBef>
                  <a:spcPts val="0"/>
                </a:spcBef>
                <a:buClr>
                  <a:prstClr val="black"/>
                </a:buClr>
                <a:buSzPct val="25000"/>
              </a:pPr>
              <a:r>
                <a:rPr lang="en-PH" sz="2200" i="1" dirty="0">
                  <a:solidFill>
                    <a:srgbClr val="002647"/>
                  </a:solidFill>
                  <a:ea typeface="Roboto"/>
                  <a:cs typeface="Roboto"/>
                  <a:sym typeface="Roboto"/>
                </a:rPr>
                <a:t>Advocate for </a:t>
              </a:r>
              <a:r>
                <a:rPr lang="en-PH" sz="2200" b="1" i="1" dirty="0">
                  <a:solidFill>
                    <a:srgbClr val="C05610"/>
                  </a:solidFill>
                  <a:ea typeface="Roboto"/>
                  <a:cs typeface="Roboto"/>
                  <a:sym typeface="Roboto"/>
                </a:rPr>
                <a:t>POLICY</a:t>
              </a:r>
              <a:r>
                <a:rPr lang="en-PH" sz="2200" b="1" i="1" dirty="0">
                  <a:solidFill>
                    <a:srgbClr val="002647"/>
                  </a:solidFill>
                  <a:ea typeface="Roboto"/>
                  <a:cs typeface="Roboto"/>
                  <a:sym typeface="Roboto"/>
                </a:rPr>
                <a:t> </a:t>
              </a:r>
              <a:r>
                <a:rPr lang="en-PH" sz="2200" i="1" dirty="0">
                  <a:solidFill>
                    <a:srgbClr val="002647"/>
                  </a:solidFill>
                  <a:ea typeface="Roboto"/>
                  <a:cs typeface="Roboto"/>
                  <a:sym typeface="Roboto"/>
                </a:rPr>
                <a:t>reforms to enhance enabling environment</a:t>
              </a:r>
            </a:p>
          </p:txBody>
        </p:sp>
      </p:grpSp>
      <p:grpSp>
        <p:nvGrpSpPr>
          <p:cNvPr id="12" name="Group 11">
            <a:extLst>
              <a:ext uri="{FF2B5EF4-FFF2-40B4-BE49-F238E27FC236}">
                <a16:creationId xmlns:a16="http://schemas.microsoft.com/office/drawing/2014/main" id="{8894079D-EB9E-4806-94BD-1FB707EF233C}"/>
              </a:ext>
            </a:extLst>
          </p:cNvPr>
          <p:cNvGrpSpPr/>
          <p:nvPr/>
        </p:nvGrpSpPr>
        <p:grpSpPr>
          <a:xfrm>
            <a:off x="4271752" y="5044579"/>
            <a:ext cx="3919085" cy="1579569"/>
            <a:chOff x="4711540" y="4106093"/>
            <a:chExt cx="3919085" cy="1579569"/>
          </a:xfrm>
        </p:grpSpPr>
        <p:grpSp>
          <p:nvGrpSpPr>
            <p:cNvPr id="13" name="Group 12">
              <a:extLst>
                <a:ext uri="{FF2B5EF4-FFF2-40B4-BE49-F238E27FC236}">
                  <a16:creationId xmlns:a16="http://schemas.microsoft.com/office/drawing/2014/main" id="{22A217AC-39DA-4236-BA18-D39922B4CEDF}"/>
                </a:ext>
              </a:extLst>
            </p:cNvPr>
            <p:cNvGrpSpPr/>
            <p:nvPr/>
          </p:nvGrpSpPr>
          <p:grpSpPr>
            <a:xfrm>
              <a:off x="4711540" y="4106093"/>
              <a:ext cx="3919085" cy="1579569"/>
              <a:chOff x="4711540" y="4106093"/>
              <a:chExt cx="3919085" cy="1579569"/>
            </a:xfrm>
          </p:grpSpPr>
          <p:pic>
            <p:nvPicPr>
              <p:cNvPr id="15" name="Picture 14">
                <a:extLst>
                  <a:ext uri="{FF2B5EF4-FFF2-40B4-BE49-F238E27FC236}">
                    <a16:creationId xmlns:a16="http://schemas.microsoft.com/office/drawing/2014/main" id="{605AA418-7D7C-42AD-94F2-38E028EF37EB}"/>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extLst/>
              </a:blip>
              <a:stretch>
                <a:fillRect/>
              </a:stretch>
            </p:blipFill>
            <p:spPr>
              <a:xfrm>
                <a:off x="4711540" y="4106093"/>
                <a:ext cx="729587" cy="767138"/>
              </a:xfrm>
              <a:prstGeom prst="rect">
                <a:avLst/>
              </a:prstGeom>
            </p:spPr>
          </p:pic>
          <p:sp>
            <p:nvSpPr>
              <p:cNvPr id="16" name="Rounded Rectangle 39">
                <a:extLst>
                  <a:ext uri="{FF2B5EF4-FFF2-40B4-BE49-F238E27FC236}">
                    <a16:creationId xmlns:a16="http://schemas.microsoft.com/office/drawing/2014/main" id="{0E7C9CB8-1E4D-4801-9D6A-8A59694C37EA}"/>
                  </a:ext>
                </a:extLst>
              </p:cNvPr>
              <p:cNvSpPr/>
              <p:nvPr/>
            </p:nvSpPr>
            <p:spPr>
              <a:xfrm>
                <a:off x="5243595" y="4461152"/>
                <a:ext cx="3387030" cy="1224510"/>
              </a:xfrm>
              <a:prstGeom prst="roundRect">
                <a:avLst/>
              </a:prstGeom>
              <a:noFill/>
              <a:ln w="38100">
                <a:solidFill>
                  <a:srgbClr val="C05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5E9C95-6AC0-4F42-8733-3E69EE1C5811}"/>
                </a:ext>
              </a:extLst>
            </p:cNvPr>
            <p:cNvSpPr/>
            <p:nvPr/>
          </p:nvSpPr>
          <p:spPr>
            <a:xfrm>
              <a:off x="5183350" y="4518172"/>
              <a:ext cx="3248843" cy="1107996"/>
            </a:xfrm>
            <a:prstGeom prst="rect">
              <a:avLst/>
            </a:prstGeom>
          </p:spPr>
          <p:txBody>
            <a:bodyPr wrap="square">
              <a:spAutoFit/>
            </a:bodyPr>
            <a:lstStyle/>
            <a:p>
              <a:pPr marL="0" lvl="1" algn="ctr">
                <a:lnSpc>
                  <a:spcPct val="100000"/>
                </a:lnSpc>
                <a:spcBef>
                  <a:spcPts val="0"/>
                </a:spcBef>
                <a:buClr>
                  <a:prstClr val="black"/>
                </a:buClr>
                <a:buSzPct val="25000"/>
              </a:pPr>
              <a:r>
                <a:rPr lang="en-PH" sz="2200" i="1" dirty="0">
                  <a:solidFill>
                    <a:srgbClr val="002647"/>
                  </a:solidFill>
                  <a:ea typeface="Roboto"/>
                  <a:cs typeface="Roboto"/>
                  <a:sym typeface="Roboto"/>
                </a:rPr>
                <a:t>Conduct </a:t>
              </a:r>
              <a:r>
                <a:rPr lang="en-PH" sz="2200" b="1" i="1" dirty="0">
                  <a:solidFill>
                    <a:srgbClr val="C05610"/>
                  </a:solidFill>
                  <a:ea typeface="Roboto"/>
                  <a:cs typeface="Roboto"/>
                  <a:sym typeface="Roboto"/>
                </a:rPr>
                <a:t>CAPACITY BUILDING </a:t>
              </a:r>
              <a:r>
                <a:rPr lang="en-PH" sz="2200" i="1" dirty="0">
                  <a:solidFill>
                    <a:srgbClr val="002647"/>
                  </a:solidFill>
                  <a:ea typeface="Roboto"/>
                  <a:cs typeface="Roboto"/>
                  <a:sym typeface="Roboto"/>
                </a:rPr>
                <a:t>activities to improve skills of agencies</a:t>
              </a:r>
            </a:p>
          </p:txBody>
        </p:sp>
      </p:grpSp>
      <p:pic>
        <p:nvPicPr>
          <p:cNvPr id="17" name="Picture 16">
            <a:extLst>
              <a:ext uri="{FF2B5EF4-FFF2-40B4-BE49-F238E27FC236}">
                <a16:creationId xmlns:a16="http://schemas.microsoft.com/office/drawing/2014/main" id="{8CFBCA06-1D94-4E10-BFA7-48B929453F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666" y="907018"/>
            <a:ext cx="1878074" cy="1878074"/>
          </a:xfrm>
          <a:prstGeom prst="rect">
            <a:avLst/>
          </a:prstGeom>
          <a:ln>
            <a:solidFill>
              <a:srgbClr val="002060"/>
            </a:solidFill>
          </a:ln>
        </p:spPr>
      </p:pic>
      <p:pic>
        <p:nvPicPr>
          <p:cNvPr id="18" name="Picture 17">
            <a:extLst>
              <a:ext uri="{FF2B5EF4-FFF2-40B4-BE49-F238E27FC236}">
                <a16:creationId xmlns:a16="http://schemas.microsoft.com/office/drawing/2014/main" id="{D9641DED-8D7C-4F1B-A43B-AD581F1C2B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666" y="3025462"/>
            <a:ext cx="3382014" cy="3309126"/>
          </a:xfrm>
          <a:prstGeom prst="rect">
            <a:avLst/>
          </a:prstGeom>
        </p:spPr>
      </p:pic>
      <p:sp>
        <p:nvSpPr>
          <p:cNvPr id="19" name="TextBox 18">
            <a:extLst>
              <a:ext uri="{FF2B5EF4-FFF2-40B4-BE49-F238E27FC236}">
                <a16:creationId xmlns:a16="http://schemas.microsoft.com/office/drawing/2014/main" id="{92479BD8-A015-4588-A9D6-79C85B07C9DB}"/>
              </a:ext>
            </a:extLst>
          </p:cNvPr>
          <p:cNvSpPr txBox="1"/>
          <p:nvPr/>
        </p:nvSpPr>
        <p:spPr>
          <a:xfrm>
            <a:off x="2423159" y="1219200"/>
            <a:ext cx="6720841" cy="1084912"/>
          </a:xfrm>
          <a:prstGeom prst="rect">
            <a:avLst/>
          </a:prstGeom>
          <a:solidFill>
            <a:srgbClr val="002748"/>
          </a:solidFill>
        </p:spPr>
        <p:txBody>
          <a:bodyPr wrap="square" rtlCol="0">
            <a:spAutoFit/>
          </a:bodyPr>
          <a:lstStyle/>
          <a:p>
            <a:pPr algn="ctr"/>
            <a:r>
              <a:rPr lang="en-PH" sz="2150" i="1" dirty="0">
                <a:solidFill>
                  <a:schemeClr val="bg1"/>
                </a:solidFill>
              </a:rPr>
              <a:t>The PPP Center facilitates the implementation of the country’s PPP Program. It serves as a central coordinating and monitoring agency for all PPP projects in the country.</a:t>
            </a:r>
          </a:p>
        </p:txBody>
      </p:sp>
    </p:spTree>
    <p:extLst>
      <p:ext uri="{BB962C8B-B14F-4D97-AF65-F5344CB8AC3E}">
        <p14:creationId xmlns:p14="http://schemas.microsoft.com/office/powerpoint/2010/main" val="373676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sp>
        <p:nvSpPr>
          <p:cNvPr id="28" name="TextBox 27"/>
          <p:cNvSpPr txBox="1"/>
          <p:nvPr/>
        </p:nvSpPr>
        <p:spPr>
          <a:xfrm>
            <a:off x="235608" y="1081775"/>
            <a:ext cx="5500899" cy="3170099"/>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In line with the priority of addressing infrastructure gaps all over the country, local implementing agencies began to intensify its efforts in developing PPP projects in critical sectors</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To realize the full potential of these local projects under the PPP arrangement, the PPP Center enhanced its grassroots efforts and rolled out a revitalized Local PPP Strategy</a:t>
            </a:r>
          </a:p>
        </p:txBody>
      </p:sp>
      <p:sp>
        <p:nvSpPr>
          <p:cNvPr id="29" name="TextBox 28"/>
          <p:cNvSpPr txBox="1"/>
          <p:nvPr/>
        </p:nvSpPr>
        <p:spPr>
          <a:xfrm>
            <a:off x="821777" y="4843598"/>
            <a:ext cx="2949263" cy="1754326"/>
          </a:xfrm>
          <a:prstGeom prst="rect">
            <a:avLst/>
          </a:prstGeom>
          <a:solidFill>
            <a:schemeClr val="accent3">
              <a:lumMod val="40000"/>
              <a:lumOff val="60000"/>
            </a:schemeClr>
          </a:solidFill>
        </p:spPr>
        <p:txBody>
          <a:bodyPr wrap="square" rtlCol="0">
            <a:spAutoFit/>
          </a:bodyPr>
          <a:lstStyle/>
          <a:p>
            <a:pPr marL="342900" indent="-342900">
              <a:buFont typeface="Wingdings" panose="05000000000000000000" pitchFamily="2" charset="2"/>
              <a:buChar char="§"/>
            </a:pPr>
            <a:r>
              <a:rPr lang="en-US" dirty="0"/>
              <a:t>Local Government Units</a:t>
            </a:r>
          </a:p>
          <a:p>
            <a:pPr marL="342900" indent="-342900">
              <a:buFont typeface="Wingdings" panose="05000000000000000000" pitchFamily="2" charset="2"/>
              <a:buChar char="§"/>
            </a:pPr>
            <a:r>
              <a:rPr lang="en-US" dirty="0"/>
              <a:t>Water Districts</a:t>
            </a:r>
          </a:p>
          <a:p>
            <a:pPr marL="342900" indent="-342900">
              <a:buFont typeface="Wingdings" panose="05000000000000000000" pitchFamily="2" charset="2"/>
              <a:buChar char="§"/>
            </a:pPr>
            <a:r>
              <a:rPr lang="en-US" dirty="0"/>
              <a:t>State Universities and Colleges</a:t>
            </a:r>
          </a:p>
          <a:p>
            <a:pPr marL="342900" indent="-342900">
              <a:buFont typeface="Wingdings" panose="05000000000000000000" pitchFamily="2" charset="2"/>
              <a:buChar char="§"/>
            </a:pPr>
            <a:r>
              <a:rPr lang="en-US" dirty="0"/>
              <a:t>Special Economic Zones</a:t>
            </a:r>
          </a:p>
          <a:p>
            <a:pPr marL="342900" indent="-342900">
              <a:buFont typeface="Wingdings" panose="05000000000000000000" pitchFamily="2" charset="2"/>
              <a:buChar char="§"/>
            </a:pPr>
            <a:r>
              <a:rPr lang="en-US" dirty="0"/>
              <a:t>Tourism Enterprise Zones</a:t>
            </a:r>
          </a:p>
        </p:txBody>
      </p:sp>
      <p:sp>
        <p:nvSpPr>
          <p:cNvPr id="55" name="TextBox 54"/>
          <p:cNvSpPr txBox="1"/>
          <p:nvPr/>
        </p:nvSpPr>
        <p:spPr>
          <a:xfrm>
            <a:off x="819200" y="4474266"/>
            <a:ext cx="2949263" cy="369332"/>
          </a:xfrm>
          <a:prstGeom prst="rect">
            <a:avLst/>
          </a:prstGeom>
          <a:solidFill>
            <a:srgbClr val="01294E"/>
          </a:solidFill>
          <a:ln>
            <a:noFill/>
          </a:ln>
        </p:spPr>
        <p:txBody>
          <a:bodyPr wrap="square" rtlCol="0">
            <a:spAutoFit/>
          </a:bodyPr>
          <a:lstStyle/>
          <a:p>
            <a:r>
              <a:rPr lang="en-US" b="1" dirty="0">
                <a:solidFill>
                  <a:srgbClr val="FFC000"/>
                </a:solidFill>
              </a:rPr>
              <a:t>Local Implementing Agencies</a:t>
            </a:r>
          </a:p>
        </p:txBody>
      </p:sp>
      <p:pic>
        <p:nvPicPr>
          <p:cNvPr id="74" name="Picture 73">
            <a:extLst>
              <a:ext uri="{FF2B5EF4-FFF2-40B4-BE49-F238E27FC236}">
                <a16:creationId xmlns:a16="http://schemas.microsoft.com/office/drawing/2014/main" id="{404C948E-B334-409E-B469-8035C31F52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805"/>
          <a:stretch/>
        </p:blipFill>
        <p:spPr>
          <a:xfrm>
            <a:off x="7470213" y="4278518"/>
            <a:ext cx="1202443" cy="1185742"/>
          </a:xfrm>
          <a:prstGeom prst="rect">
            <a:avLst/>
          </a:prstGeom>
        </p:spPr>
      </p:pic>
      <p:pic>
        <p:nvPicPr>
          <p:cNvPr id="2" name="Picture 1"/>
          <p:cNvPicPr>
            <a:picLocks noChangeAspect="1"/>
          </p:cNvPicPr>
          <p:nvPr/>
        </p:nvPicPr>
        <p:blipFill rotWithShape="1">
          <a:blip r:embed="rId5"/>
          <a:srcRect l="40567"/>
          <a:stretch/>
        </p:blipFill>
        <p:spPr>
          <a:xfrm>
            <a:off x="4711623" y="5598926"/>
            <a:ext cx="1149357" cy="1151321"/>
          </a:xfrm>
          <a:prstGeom prst="rect">
            <a:avLst/>
          </a:prstGeom>
        </p:spPr>
      </p:pic>
      <p:pic>
        <p:nvPicPr>
          <p:cNvPr id="84" name="Picture 83">
            <a:extLst>
              <a:ext uri="{FF2B5EF4-FFF2-40B4-BE49-F238E27FC236}">
                <a16:creationId xmlns:a16="http://schemas.microsoft.com/office/drawing/2014/main" id="{89A068F6-1835-4F26-BAE3-DD36114A1C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180"/>
          <a:stretch/>
        </p:blipFill>
        <p:spPr>
          <a:xfrm>
            <a:off x="6099113" y="5598663"/>
            <a:ext cx="1160947" cy="1152000"/>
          </a:xfrm>
          <a:prstGeom prst="rect">
            <a:avLst/>
          </a:prstGeom>
        </p:spPr>
      </p:pic>
      <p:pic>
        <p:nvPicPr>
          <p:cNvPr id="85" name="Picture 84">
            <a:extLst>
              <a:ext uri="{FF2B5EF4-FFF2-40B4-BE49-F238E27FC236}">
                <a16:creationId xmlns:a16="http://schemas.microsoft.com/office/drawing/2014/main" id="{4BCF1759-0B8E-450A-8575-3FA230DBF6C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1120"/>
          <a:stretch/>
        </p:blipFill>
        <p:spPr>
          <a:xfrm>
            <a:off x="7543320" y="5626071"/>
            <a:ext cx="1142711" cy="1152000"/>
          </a:xfrm>
          <a:prstGeom prst="rect">
            <a:avLst/>
          </a:prstGeom>
        </p:spPr>
      </p:pic>
      <p:grpSp>
        <p:nvGrpSpPr>
          <p:cNvPr id="4" name="Group 3"/>
          <p:cNvGrpSpPr/>
          <p:nvPr/>
        </p:nvGrpSpPr>
        <p:grpSpPr>
          <a:xfrm>
            <a:off x="5933873" y="1503631"/>
            <a:ext cx="1327422" cy="1042298"/>
            <a:chOff x="4256755" y="3393372"/>
            <a:chExt cx="1268423" cy="995972"/>
          </a:xfrm>
        </p:grpSpPr>
        <p:grpSp>
          <p:nvGrpSpPr>
            <p:cNvPr id="57" name="Group 56"/>
            <p:cNvGrpSpPr/>
            <p:nvPr/>
          </p:nvGrpSpPr>
          <p:grpSpPr>
            <a:xfrm>
              <a:off x="4256755" y="3434912"/>
              <a:ext cx="1268423" cy="890462"/>
              <a:chOff x="769116" y="1015211"/>
              <a:chExt cx="1268423" cy="890462"/>
            </a:xfrm>
          </p:grpSpPr>
          <p:sp>
            <p:nvSpPr>
              <p:cNvPr id="58" name="Oval 57"/>
              <p:cNvSpPr/>
              <p:nvPr/>
            </p:nvSpPr>
            <p:spPr>
              <a:xfrm>
                <a:off x="915462" y="1015211"/>
                <a:ext cx="955653" cy="890462"/>
              </a:xfrm>
              <a:prstGeom prst="ellipse">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69116" y="1079180"/>
                <a:ext cx="1268423" cy="307777"/>
              </a:xfrm>
              <a:prstGeom prst="rect">
                <a:avLst/>
              </a:prstGeom>
            </p:spPr>
            <p:txBody>
              <a:bodyPr wrap="square">
                <a:spAutoFit/>
              </a:bodyPr>
              <a:lstStyle/>
              <a:p>
                <a:pPr algn="ctr"/>
                <a:r>
                  <a:rPr lang="en-PH" sz="1400" b="1" dirty="0">
                    <a:solidFill>
                      <a:srgbClr val="002748"/>
                    </a:solidFill>
                  </a:rPr>
                  <a:t>Water</a:t>
                </a:r>
                <a:endParaRPr lang="en-PH" sz="1400" dirty="0">
                  <a:solidFill>
                    <a:srgbClr val="002748"/>
                  </a:solidFill>
                </a:endParaRPr>
              </a:p>
            </p:txBody>
          </p:sp>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0731" y="1364576"/>
                <a:ext cx="385114" cy="385114"/>
              </a:xfrm>
              <a:prstGeom prst="rect">
                <a:avLst/>
              </a:prstGeom>
            </p:spPr>
          </p:pic>
        </p:grpSp>
        <p:sp>
          <p:nvSpPr>
            <p:cNvPr id="3" name="Oval 2"/>
            <p:cNvSpPr/>
            <p:nvPr/>
          </p:nvSpPr>
          <p:spPr>
            <a:xfrm>
              <a:off x="4362087" y="3393372"/>
              <a:ext cx="1036470" cy="995972"/>
            </a:xfrm>
            <a:prstGeom prst="ellipse">
              <a:avLst/>
            </a:prstGeom>
            <a:noFill/>
            <a:ln w="57150">
              <a:solidFill>
                <a:srgbClr val="002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5" name="Group 4"/>
          <p:cNvGrpSpPr/>
          <p:nvPr/>
        </p:nvGrpSpPr>
        <p:grpSpPr>
          <a:xfrm>
            <a:off x="7450832" y="1515057"/>
            <a:ext cx="1268423" cy="995972"/>
            <a:chOff x="5604807" y="3410634"/>
            <a:chExt cx="1268423" cy="995972"/>
          </a:xfrm>
        </p:grpSpPr>
        <p:grpSp>
          <p:nvGrpSpPr>
            <p:cNvPr id="61" name="Group 60"/>
            <p:cNvGrpSpPr/>
            <p:nvPr/>
          </p:nvGrpSpPr>
          <p:grpSpPr>
            <a:xfrm>
              <a:off x="5604807" y="3463389"/>
              <a:ext cx="1268423" cy="890462"/>
              <a:chOff x="5102362" y="1006425"/>
              <a:chExt cx="1268423" cy="890462"/>
            </a:xfrm>
          </p:grpSpPr>
          <p:sp>
            <p:nvSpPr>
              <p:cNvPr id="62" name="Oval 61"/>
              <p:cNvSpPr/>
              <p:nvPr/>
            </p:nvSpPr>
            <p:spPr>
              <a:xfrm>
                <a:off x="5234640" y="1006425"/>
                <a:ext cx="955653" cy="890462"/>
              </a:xfrm>
              <a:prstGeom prst="ellipse">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102362" y="1112598"/>
                <a:ext cx="1268423" cy="276999"/>
              </a:xfrm>
              <a:prstGeom prst="rect">
                <a:avLst/>
              </a:prstGeom>
            </p:spPr>
            <p:txBody>
              <a:bodyPr wrap="square">
                <a:spAutoFit/>
              </a:bodyPr>
              <a:lstStyle/>
              <a:p>
                <a:pPr algn="ctr"/>
                <a:r>
                  <a:rPr lang="en-PH" sz="1200" b="1" dirty="0">
                    <a:solidFill>
                      <a:srgbClr val="002748"/>
                    </a:solidFill>
                  </a:rPr>
                  <a:t>Sanitation</a:t>
                </a:r>
                <a:endParaRPr lang="en-PH" sz="1200" dirty="0">
                  <a:solidFill>
                    <a:srgbClr val="002748"/>
                  </a:solidFill>
                </a:endParaRPr>
              </a:p>
            </p:txBody>
          </p:sp>
          <p:pic>
            <p:nvPicPr>
              <p:cNvPr id="64" name="Picture 63"/>
              <p:cNvPicPr>
                <a:picLocks noChangeAspect="1"/>
              </p:cNvPicPr>
              <p:nvPr/>
            </p:nvPicPr>
            <p:blipFill>
              <a:blip r:embed="rId9" cstate="print">
                <a:clrChange>
                  <a:clrFrom>
                    <a:srgbClr val="CCCCCC"/>
                  </a:clrFrom>
                  <a:clrTo>
                    <a:srgbClr val="CCCCCC">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49214" y="1340571"/>
                <a:ext cx="547824" cy="448494"/>
              </a:xfrm>
              <a:prstGeom prst="rect">
                <a:avLst/>
              </a:prstGeom>
            </p:spPr>
          </p:pic>
        </p:grpSp>
        <p:sp>
          <p:nvSpPr>
            <p:cNvPr id="86" name="Oval 85"/>
            <p:cNvSpPr/>
            <p:nvPr/>
          </p:nvSpPr>
          <p:spPr>
            <a:xfrm>
              <a:off x="5711327" y="3410634"/>
              <a:ext cx="1036470" cy="995972"/>
            </a:xfrm>
            <a:prstGeom prst="ellipse">
              <a:avLst/>
            </a:prstGeom>
            <a:noFill/>
            <a:ln w="57150">
              <a:solidFill>
                <a:srgbClr val="002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 name="Group 5"/>
          <p:cNvGrpSpPr/>
          <p:nvPr/>
        </p:nvGrpSpPr>
        <p:grpSpPr>
          <a:xfrm>
            <a:off x="5973300" y="2680244"/>
            <a:ext cx="1268423" cy="995972"/>
            <a:chOff x="7005508" y="3446126"/>
            <a:chExt cx="1268423" cy="995972"/>
          </a:xfrm>
        </p:grpSpPr>
        <p:grpSp>
          <p:nvGrpSpPr>
            <p:cNvPr id="65" name="Group 64"/>
            <p:cNvGrpSpPr/>
            <p:nvPr/>
          </p:nvGrpSpPr>
          <p:grpSpPr>
            <a:xfrm>
              <a:off x="7005508" y="3498881"/>
              <a:ext cx="1268423" cy="890462"/>
              <a:chOff x="769116" y="2834768"/>
              <a:chExt cx="1268423" cy="890462"/>
            </a:xfrm>
          </p:grpSpPr>
          <p:sp>
            <p:nvSpPr>
              <p:cNvPr id="66" name="Oval 65"/>
              <p:cNvSpPr/>
              <p:nvPr/>
            </p:nvSpPr>
            <p:spPr>
              <a:xfrm>
                <a:off x="915462" y="2834768"/>
                <a:ext cx="955653" cy="890462"/>
              </a:xfrm>
              <a:prstGeom prst="ellipse">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69116" y="2898737"/>
                <a:ext cx="1268423" cy="461665"/>
              </a:xfrm>
              <a:prstGeom prst="rect">
                <a:avLst/>
              </a:prstGeom>
            </p:spPr>
            <p:txBody>
              <a:bodyPr wrap="square">
                <a:spAutoFit/>
              </a:bodyPr>
              <a:lstStyle/>
              <a:p>
                <a:pPr algn="ctr"/>
                <a:r>
                  <a:rPr lang="en-PH" sz="1200" b="1" dirty="0">
                    <a:solidFill>
                      <a:srgbClr val="002748"/>
                    </a:solidFill>
                  </a:rPr>
                  <a:t>Solid Waste Management</a:t>
                </a:r>
                <a:endParaRPr lang="en-PH" sz="1200" dirty="0">
                  <a:solidFill>
                    <a:srgbClr val="002748"/>
                  </a:solidFill>
                </a:endParaRPr>
              </a:p>
            </p:txBody>
          </p:sp>
          <p:pic>
            <p:nvPicPr>
              <p:cNvPr id="68" name="Picture 22" descr="Related imag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7358" b="16760"/>
              <a:stretch/>
            </p:blipFill>
            <p:spPr bwMode="auto">
              <a:xfrm>
                <a:off x="1161515" y="3307539"/>
                <a:ext cx="479025" cy="315593"/>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Oval 86"/>
            <p:cNvSpPr/>
            <p:nvPr/>
          </p:nvSpPr>
          <p:spPr>
            <a:xfrm>
              <a:off x="7114467" y="3446126"/>
              <a:ext cx="1036470" cy="995972"/>
            </a:xfrm>
            <a:prstGeom prst="ellipse">
              <a:avLst/>
            </a:prstGeom>
            <a:noFill/>
            <a:ln w="57150">
              <a:solidFill>
                <a:srgbClr val="002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7" name="Group 6"/>
          <p:cNvGrpSpPr/>
          <p:nvPr/>
        </p:nvGrpSpPr>
        <p:grpSpPr>
          <a:xfrm>
            <a:off x="7437384" y="2671948"/>
            <a:ext cx="1268423" cy="995972"/>
            <a:chOff x="4264316" y="4557555"/>
            <a:chExt cx="1268423" cy="995972"/>
          </a:xfrm>
        </p:grpSpPr>
        <p:grpSp>
          <p:nvGrpSpPr>
            <p:cNvPr id="69" name="Group 68"/>
            <p:cNvGrpSpPr/>
            <p:nvPr/>
          </p:nvGrpSpPr>
          <p:grpSpPr>
            <a:xfrm>
              <a:off x="4264316" y="4610770"/>
              <a:ext cx="1268423" cy="890462"/>
              <a:chOff x="775174" y="4741018"/>
              <a:chExt cx="1268423" cy="890462"/>
            </a:xfrm>
          </p:grpSpPr>
          <p:sp>
            <p:nvSpPr>
              <p:cNvPr id="70" name="Oval 69"/>
              <p:cNvSpPr/>
              <p:nvPr/>
            </p:nvSpPr>
            <p:spPr>
              <a:xfrm>
                <a:off x="921520" y="4741018"/>
                <a:ext cx="955653" cy="890462"/>
              </a:xfrm>
              <a:prstGeom prst="ellipse">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75174" y="4776851"/>
                <a:ext cx="1268423" cy="461665"/>
              </a:xfrm>
              <a:prstGeom prst="rect">
                <a:avLst/>
              </a:prstGeom>
            </p:spPr>
            <p:txBody>
              <a:bodyPr wrap="square">
                <a:spAutoFit/>
              </a:bodyPr>
              <a:lstStyle/>
              <a:p>
                <a:pPr algn="ctr"/>
                <a:r>
                  <a:rPr lang="en-PH" sz="1200" b="1" dirty="0">
                    <a:solidFill>
                      <a:srgbClr val="002748"/>
                    </a:solidFill>
                  </a:rPr>
                  <a:t>Vertical Infrastructure</a:t>
                </a:r>
                <a:endParaRPr lang="en-PH" sz="1200" dirty="0">
                  <a:solidFill>
                    <a:srgbClr val="002748"/>
                  </a:solidFill>
                </a:endParaRPr>
              </a:p>
            </p:txBody>
          </p:sp>
          <p:pic>
            <p:nvPicPr>
              <p:cNvPr id="72" name="Picture 71"/>
              <p:cNvPicPr>
                <a:picLocks noChangeAspect="1"/>
              </p:cNvPicPr>
              <p:nvPr/>
            </p:nvPicPr>
            <p:blipFill rotWithShape="1">
              <a:blip r:embed="rId11" cstate="print">
                <a:lum bright="70000" contrast="-70000"/>
                <a:extLst>
                  <a:ext uri="{28A0092B-C50C-407E-A947-70E740481C1C}">
                    <a14:useLocalDpi xmlns:a14="http://schemas.microsoft.com/office/drawing/2010/main" val="0"/>
                  </a:ext>
                </a:extLst>
              </a:blip>
              <a:srcRect b="14722"/>
              <a:stretch/>
            </p:blipFill>
            <p:spPr>
              <a:xfrm>
                <a:off x="1197683" y="5172910"/>
                <a:ext cx="423084" cy="360797"/>
              </a:xfrm>
              <a:prstGeom prst="rect">
                <a:avLst/>
              </a:prstGeom>
            </p:spPr>
          </p:pic>
        </p:grpSp>
        <p:sp>
          <p:nvSpPr>
            <p:cNvPr id="88" name="Oval 87"/>
            <p:cNvSpPr/>
            <p:nvPr/>
          </p:nvSpPr>
          <p:spPr>
            <a:xfrm>
              <a:off x="4370253" y="4557555"/>
              <a:ext cx="1036470" cy="995972"/>
            </a:xfrm>
            <a:prstGeom prst="ellipse">
              <a:avLst/>
            </a:prstGeom>
            <a:noFill/>
            <a:ln w="57150">
              <a:solidFill>
                <a:srgbClr val="002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9" name="TextBox 88"/>
          <p:cNvSpPr txBox="1"/>
          <p:nvPr/>
        </p:nvSpPr>
        <p:spPr>
          <a:xfrm>
            <a:off x="5788863" y="969154"/>
            <a:ext cx="2949263" cy="369332"/>
          </a:xfrm>
          <a:prstGeom prst="rect">
            <a:avLst/>
          </a:prstGeom>
          <a:solidFill>
            <a:srgbClr val="01294E"/>
          </a:solidFill>
          <a:ln>
            <a:noFill/>
          </a:ln>
        </p:spPr>
        <p:txBody>
          <a:bodyPr wrap="square" rtlCol="0">
            <a:spAutoFit/>
          </a:bodyPr>
          <a:lstStyle/>
          <a:p>
            <a:pPr algn="ctr"/>
            <a:r>
              <a:rPr lang="en-US" b="1" dirty="0">
                <a:solidFill>
                  <a:srgbClr val="FFC000"/>
                </a:solidFill>
              </a:rPr>
              <a:t>Priority Sectors</a:t>
            </a:r>
          </a:p>
        </p:txBody>
      </p:sp>
      <p:pic>
        <p:nvPicPr>
          <p:cNvPr id="38" name="Picture 37">
            <a:extLst>
              <a:ext uri="{FF2B5EF4-FFF2-40B4-BE49-F238E27FC236}">
                <a16:creationId xmlns:a16="http://schemas.microsoft.com/office/drawing/2014/main" id="{119953B7-FDDE-4CA1-A48E-63D4A55ABFDF}"/>
              </a:ext>
            </a:extLst>
          </p:cNvPr>
          <p:cNvPicPr preferRelativeResize="0"/>
          <p:nvPr/>
        </p:nvPicPr>
        <p:blipFill rotWithShape="1">
          <a:blip r:embed="rId12" cstate="print">
            <a:extLst>
              <a:ext uri="{28A0092B-C50C-407E-A947-70E740481C1C}">
                <a14:useLocalDpi xmlns:a14="http://schemas.microsoft.com/office/drawing/2010/main" val="0"/>
              </a:ext>
            </a:extLst>
          </a:blip>
          <a:srcRect l="39343"/>
          <a:stretch/>
        </p:blipFill>
        <p:spPr bwMode="auto">
          <a:xfrm>
            <a:off x="4717288" y="4333452"/>
            <a:ext cx="1116000" cy="1152000"/>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13"/>
          <a:stretch>
            <a:fillRect/>
          </a:stretch>
        </p:blipFill>
        <p:spPr>
          <a:xfrm>
            <a:off x="6009898" y="4317541"/>
            <a:ext cx="1190625" cy="1162050"/>
          </a:xfrm>
          <a:prstGeom prst="rect">
            <a:avLst/>
          </a:prstGeom>
        </p:spPr>
      </p:pic>
      <p:sp>
        <p:nvSpPr>
          <p:cNvPr id="39" name="TextBox 38">
            <a:extLst>
              <a:ext uri="{FF2B5EF4-FFF2-40B4-BE49-F238E27FC236}">
                <a16:creationId xmlns:a16="http://schemas.microsoft.com/office/drawing/2014/main" id="{09AC5488-3716-4624-9850-4A3066F8FDF0}"/>
              </a:ext>
            </a:extLst>
          </p:cNvPr>
          <p:cNvSpPr txBox="1"/>
          <p:nvPr/>
        </p:nvSpPr>
        <p:spPr>
          <a:xfrm>
            <a:off x="5804563" y="3851580"/>
            <a:ext cx="2949263" cy="369332"/>
          </a:xfrm>
          <a:prstGeom prst="rect">
            <a:avLst/>
          </a:prstGeom>
          <a:solidFill>
            <a:srgbClr val="01294E"/>
          </a:solidFill>
          <a:ln>
            <a:noFill/>
          </a:ln>
        </p:spPr>
        <p:txBody>
          <a:bodyPr wrap="square" rtlCol="0">
            <a:spAutoFit/>
          </a:bodyPr>
          <a:lstStyle/>
          <a:p>
            <a:pPr algn="ctr"/>
            <a:r>
              <a:rPr lang="en-US" b="1" dirty="0">
                <a:solidFill>
                  <a:srgbClr val="FFC000"/>
                </a:solidFill>
              </a:rPr>
              <a:t>Emerging Sectors</a:t>
            </a:r>
          </a:p>
        </p:txBody>
      </p:sp>
      <p:pic>
        <p:nvPicPr>
          <p:cNvPr id="40" name="Picture 39">
            <a:extLst>
              <a:ext uri="{FF2B5EF4-FFF2-40B4-BE49-F238E27FC236}">
                <a16:creationId xmlns:a16="http://schemas.microsoft.com/office/drawing/2014/main" id="{67776D0C-2FD4-42F8-BF00-614C97FDAC1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sp>
        <p:nvSpPr>
          <p:cNvPr id="43" name="Title 1">
            <a:extLst>
              <a:ext uri="{FF2B5EF4-FFF2-40B4-BE49-F238E27FC236}">
                <a16:creationId xmlns:a16="http://schemas.microsoft.com/office/drawing/2014/main" id="{5787D527-3B23-4212-89EE-E64D48D54BBD}"/>
              </a:ext>
            </a:extLst>
          </p:cNvPr>
          <p:cNvSpPr txBox="1">
            <a:spLocks/>
          </p:cNvSpPr>
          <p:nvPr/>
        </p:nvSpPr>
        <p:spPr>
          <a:xfrm>
            <a:off x="165370" y="248713"/>
            <a:ext cx="9144000" cy="51622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4"/>
                </a:solidFill>
                <a:latin typeface="+mn-lt"/>
                <a:ea typeface="Verdana" panose="020B0604030504040204" pitchFamily="34" charset="0"/>
                <a:cs typeface="Times New Roman" panose="02020603050405020304" pitchFamily="18" charset="0"/>
              </a:rPr>
              <a:t>PPP Center - Local PPP Strategy</a:t>
            </a:r>
          </a:p>
        </p:txBody>
      </p:sp>
    </p:spTree>
    <p:extLst>
      <p:ext uri="{BB962C8B-B14F-4D97-AF65-F5344CB8AC3E}">
        <p14:creationId xmlns:p14="http://schemas.microsoft.com/office/powerpoint/2010/main" val="247772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01602A-402F-43B9-AA8B-4F4E9C40451B}"/>
              </a:ext>
            </a:extLst>
          </p:cNvPr>
          <p:cNvSpPr txBox="1">
            <a:spLocks/>
          </p:cNvSpPr>
          <p:nvPr/>
        </p:nvSpPr>
        <p:spPr>
          <a:xfrm>
            <a:off x="7399755" y="6211925"/>
            <a:ext cx="2352887" cy="379867"/>
          </a:xfrm>
          <a:prstGeom prst="rect">
            <a:avLst/>
          </a:prstGeom>
        </p:spPr>
        <p:txBody>
          <a:bodyPr vert="horz" lIns="86266" tIns="43133" rIns="86266" bIns="4313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1371"/>
            <a:endParaRPr lang="en-PH" sz="1132" dirty="0">
              <a:solidFill>
                <a:prstClr val="black">
                  <a:tint val="75000"/>
                </a:prstClr>
              </a:solidFill>
            </a:endParaRPr>
          </a:p>
        </p:txBody>
      </p:sp>
      <p:sp>
        <p:nvSpPr>
          <p:cNvPr id="3" name="Slide Number Placeholder 1">
            <a:extLst>
              <a:ext uri="{FF2B5EF4-FFF2-40B4-BE49-F238E27FC236}">
                <a16:creationId xmlns:a16="http://schemas.microsoft.com/office/drawing/2014/main" id="{5A8FAEC2-5AEA-4D1F-8135-7FAA03D3CCEF}"/>
              </a:ext>
            </a:extLst>
          </p:cNvPr>
          <p:cNvSpPr txBox="1">
            <a:spLocks/>
          </p:cNvSpPr>
          <p:nvPr/>
        </p:nvSpPr>
        <p:spPr>
          <a:xfrm>
            <a:off x="7399755" y="6211925"/>
            <a:ext cx="2352887" cy="379867"/>
          </a:xfrm>
          <a:prstGeom prst="rect">
            <a:avLst/>
          </a:prstGeom>
        </p:spPr>
        <p:txBody>
          <a:bodyPr vert="horz" lIns="86266" tIns="43133" rIns="86266" bIns="4313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1371"/>
            <a:endParaRPr lang="en-PH" sz="1132" dirty="0">
              <a:solidFill>
                <a:prstClr val="black">
                  <a:tint val="75000"/>
                </a:prstClr>
              </a:solidFill>
            </a:endParaRPr>
          </a:p>
        </p:txBody>
      </p:sp>
      <p:sp>
        <p:nvSpPr>
          <p:cNvPr id="4" name="Rectangle 3">
            <a:extLst>
              <a:ext uri="{FF2B5EF4-FFF2-40B4-BE49-F238E27FC236}">
                <a16:creationId xmlns:a16="http://schemas.microsoft.com/office/drawing/2014/main" id="{D82E60CE-B7AB-43BB-8168-D80538544958}"/>
              </a:ext>
            </a:extLst>
          </p:cNvPr>
          <p:cNvSpPr/>
          <p:nvPr/>
        </p:nvSpPr>
        <p:spPr>
          <a:xfrm>
            <a:off x="92598" y="190964"/>
            <a:ext cx="7470998" cy="584775"/>
          </a:xfrm>
          <a:prstGeom prst="rect">
            <a:avLst/>
          </a:prstGeom>
        </p:spPr>
        <p:txBody>
          <a:bodyPr wrap="square">
            <a:spAutoFit/>
          </a:bodyPr>
          <a:lstStyle/>
          <a:p>
            <a:r>
              <a:rPr lang="en-US" sz="3200" b="1" dirty="0">
                <a:solidFill>
                  <a:srgbClr val="002060"/>
                </a:solidFill>
                <a:ea typeface="Verdana" panose="020B0604030504040204" pitchFamily="34" charset="0"/>
                <a:cs typeface="Times New Roman" panose="02020603050405020304" pitchFamily="18" charset="0"/>
              </a:rPr>
              <a:t>Local PPP Projects</a:t>
            </a:r>
          </a:p>
        </p:txBody>
      </p:sp>
      <p:pic>
        <p:nvPicPr>
          <p:cNvPr id="5" name="Picture 4">
            <a:extLst>
              <a:ext uri="{FF2B5EF4-FFF2-40B4-BE49-F238E27FC236}">
                <a16:creationId xmlns:a16="http://schemas.microsoft.com/office/drawing/2014/main" id="{1D3CBE27-2218-494B-90E5-0335F2EDC1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pic>
        <p:nvPicPr>
          <p:cNvPr id="6" name="Picture 5">
            <a:extLst>
              <a:ext uri="{FF2B5EF4-FFF2-40B4-BE49-F238E27FC236}">
                <a16:creationId xmlns:a16="http://schemas.microsoft.com/office/drawing/2014/main" id="{C4255FF2-63EC-4EE1-96AD-7B191E12A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sp>
        <p:nvSpPr>
          <p:cNvPr id="7" name="Title 1">
            <a:extLst>
              <a:ext uri="{FF2B5EF4-FFF2-40B4-BE49-F238E27FC236}">
                <a16:creationId xmlns:a16="http://schemas.microsoft.com/office/drawing/2014/main" id="{A598844A-CFFD-4FC5-8910-BE1C55450BDA}"/>
              </a:ext>
            </a:extLst>
          </p:cNvPr>
          <p:cNvSpPr txBox="1">
            <a:spLocks/>
          </p:cNvSpPr>
          <p:nvPr/>
        </p:nvSpPr>
        <p:spPr>
          <a:xfrm>
            <a:off x="165370" y="248713"/>
            <a:ext cx="9144000" cy="5162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4"/>
                </a:solidFill>
                <a:latin typeface="+mn-lt"/>
                <a:ea typeface="Verdana" panose="020B0604030504040204" pitchFamily="34" charset="0"/>
                <a:cs typeface="Times New Roman" panose="02020603050405020304" pitchFamily="18" charset="0"/>
              </a:rPr>
              <a:t>PPP Center - Support in Projects</a:t>
            </a:r>
          </a:p>
        </p:txBody>
      </p:sp>
      <p:sp>
        <p:nvSpPr>
          <p:cNvPr id="8" name="Regular Pentagon 9">
            <a:extLst>
              <a:ext uri="{FF2B5EF4-FFF2-40B4-BE49-F238E27FC236}">
                <a16:creationId xmlns:a16="http://schemas.microsoft.com/office/drawing/2014/main" id="{A622FAA8-F6A4-442E-98D1-78122234DE66}"/>
              </a:ext>
            </a:extLst>
          </p:cNvPr>
          <p:cNvSpPr/>
          <p:nvPr/>
        </p:nvSpPr>
        <p:spPr>
          <a:xfrm>
            <a:off x="3016310" y="2002026"/>
            <a:ext cx="3128548" cy="3207279"/>
          </a:xfrm>
          <a:prstGeom prst="pentagon">
            <a:avLst/>
          </a:prstGeom>
          <a:solidFill>
            <a:schemeClr val="accent3">
              <a:lumMod val="20000"/>
              <a:lumOff val="8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oogle Shape;260;p32">
            <a:extLst>
              <a:ext uri="{FF2B5EF4-FFF2-40B4-BE49-F238E27FC236}">
                <a16:creationId xmlns:a16="http://schemas.microsoft.com/office/drawing/2014/main" id="{FD507B1E-8A6B-4E86-BBF8-9493C65B801D}"/>
              </a:ext>
            </a:extLst>
          </p:cNvPr>
          <p:cNvGrpSpPr/>
          <p:nvPr/>
        </p:nvGrpSpPr>
        <p:grpSpPr>
          <a:xfrm>
            <a:off x="184872" y="4705194"/>
            <a:ext cx="2921264" cy="1088946"/>
            <a:chOff x="5424549" y="1407330"/>
            <a:chExt cx="2921264" cy="1088946"/>
          </a:xfrm>
        </p:grpSpPr>
        <p:sp>
          <p:nvSpPr>
            <p:cNvPr id="10" name="Google Shape;261;p32">
              <a:extLst>
                <a:ext uri="{FF2B5EF4-FFF2-40B4-BE49-F238E27FC236}">
                  <a16:creationId xmlns:a16="http://schemas.microsoft.com/office/drawing/2014/main" id="{AE1EBB1C-15F9-41A9-BE5A-B71A5132C53C}"/>
                </a:ext>
              </a:extLst>
            </p:cNvPr>
            <p:cNvSpPr txBox="1"/>
            <p:nvPr/>
          </p:nvSpPr>
          <p:spPr>
            <a:xfrm>
              <a:off x="5755050" y="1665279"/>
              <a:ext cx="2590763" cy="830997"/>
            </a:xfrm>
            <a:prstGeom prst="rect">
              <a:avLst/>
            </a:prstGeom>
            <a:noFill/>
            <a:ln>
              <a:noFill/>
            </a:ln>
          </p:spPr>
          <p:txBody>
            <a:bodyPr spcFirstLastPara="1" wrap="square" lIns="91425" tIns="45700" rIns="91425" bIns="45700" anchor="t" anchorCtr="0">
              <a:noAutofit/>
            </a:bodyPr>
            <a:lstStyle/>
            <a:p>
              <a:r>
                <a:rPr lang="en-PH" sz="1500" dirty="0">
                  <a:solidFill>
                    <a:srgbClr val="002748"/>
                  </a:solidFill>
                </a:rPr>
                <a:t>In-house conduct of business case for selected projects via Technical Assistance Agreement (TAA)</a:t>
              </a:r>
            </a:p>
          </p:txBody>
        </p:sp>
        <p:sp>
          <p:nvSpPr>
            <p:cNvPr id="11" name="Google Shape;262;p32">
              <a:extLst>
                <a:ext uri="{FF2B5EF4-FFF2-40B4-BE49-F238E27FC236}">
                  <a16:creationId xmlns:a16="http://schemas.microsoft.com/office/drawing/2014/main" id="{58DFF030-739F-4270-AC5A-78C78805BFE0}"/>
                </a:ext>
              </a:extLst>
            </p:cNvPr>
            <p:cNvSpPr txBox="1"/>
            <p:nvPr/>
          </p:nvSpPr>
          <p:spPr>
            <a:xfrm>
              <a:off x="5424549" y="1407330"/>
              <a:ext cx="2592288" cy="307777"/>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Font typeface="Arial" panose="020B0604020202020204" pitchFamily="34" charset="0"/>
                <a:buChar char="•"/>
              </a:pPr>
              <a:r>
                <a:rPr lang="en" sz="2000" b="1" i="1" dirty="0">
                  <a:solidFill>
                    <a:srgbClr val="BE5108"/>
                  </a:solidFill>
                  <a:ea typeface="Arial"/>
                  <a:cs typeface="Arial"/>
                  <a:sym typeface="Arial"/>
                </a:rPr>
                <a:t>Business Case</a:t>
              </a:r>
              <a:endParaRPr sz="2000" b="1" i="1" dirty="0">
                <a:solidFill>
                  <a:srgbClr val="BE5108"/>
                </a:solidFill>
                <a:ea typeface="Arial"/>
                <a:cs typeface="Arial"/>
                <a:sym typeface="Arial"/>
              </a:endParaRPr>
            </a:p>
          </p:txBody>
        </p:sp>
      </p:grpSp>
      <p:grpSp>
        <p:nvGrpSpPr>
          <p:cNvPr id="12" name="Google Shape;260;p32">
            <a:extLst>
              <a:ext uri="{FF2B5EF4-FFF2-40B4-BE49-F238E27FC236}">
                <a16:creationId xmlns:a16="http://schemas.microsoft.com/office/drawing/2014/main" id="{B470A810-6803-4221-84A8-E07CB4F264B6}"/>
              </a:ext>
            </a:extLst>
          </p:cNvPr>
          <p:cNvGrpSpPr/>
          <p:nvPr/>
        </p:nvGrpSpPr>
        <p:grpSpPr>
          <a:xfrm>
            <a:off x="182503" y="3941224"/>
            <a:ext cx="2935172" cy="1071833"/>
            <a:chOff x="5558254" y="1856340"/>
            <a:chExt cx="3262218" cy="1071833"/>
          </a:xfrm>
        </p:grpSpPr>
        <p:sp>
          <p:nvSpPr>
            <p:cNvPr id="13" name="Google Shape;261;p32">
              <a:extLst>
                <a:ext uri="{FF2B5EF4-FFF2-40B4-BE49-F238E27FC236}">
                  <a16:creationId xmlns:a16="http://schemas.microsoft.com/office/drawing/2014/main" id="{33FFE48D-A9C7-4F73-8CFA-52EF4DFEABDA}"/>
                </a:ext>
              </a:extLst>
            </p:cNvPr>
            <p:cNvSpPr txBox="1"/>
            <p:nvPr/>
          </p:nvSpPr>
          <p:spPr>
            <a:xfrm>
              <a:off x="5923886" y="2097176"/>
              <a:ext cx="2896586" cy="830997"/>
            </a:xfrm>
            <a:prstGeom prst="rect">
              <a:avLst/>
            </a:prstGeom>
            <a:noFill/>
            <a:ln>
              <a:noFill/>
            </a:ln>
          </p:spPr>
          <p:txBody>
            <a:bodyPr spcFirstLastPara="1" wrap="square" lIns="91425" tIns="45700" rIns="91425" bIns="45700" anchor="t" anchorCtr="0">
              <a:noAutofit/>
            </a:bodyPr>
            <a:lstStyle/>
            <a:p>
              <a:r>
                <a:rPr lang="en-PH" sz="1500" dirty="0">
                  <a:solidFill>
                    <a:srgbClr val="002748"/>
                  </a:solidFill>
                </a:rPr>
                <a:t>Project Development and Monitoring Facility</a:t>
              </a:r>
            </a:p>
          </p:txBody>
        </p:sp>
        <p:sp>
          <p:nvSpPr>
            <p:cNvPr id="14" name="Google Shape;262;p32">
              <a:extLst>
                <a:ext uri="{FF2B5EF4-FFF2-40B4-BE49-F238E27FC236}">
                  <a16:creationId xmlns:a16="http://schemas.microsoft.com/office/drawing/2014/main" id="{566B8AC1-70A2-46E6-861B-806E76053A00}"/>
                </a:ext>
              </a:extLst>
            </p:cNvPr>
            <p:cNvSpPr txBox="1"/>
            <p:nvPr/>
          </p:nvSpPr>
          <p:spPr>
            <a:xfrm>
              <a:off x="5558254" y="1856340"/>
              <a:ext cx="2592287" cy="307777"/>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Font typeface="Arial" panose="020B0604020202020204" pitchFamily="34" charset="0"/>
                <a:buChar char="•"/>
              </a:pPr>
              <a:r>
                <a:rPr lang="en" sz="2000" b="1" i="1" dirty="0">
                  <a:solidFill>
                    <a:srgbClr val="BE5108"/>
                  </a:solidFill>
                  <a:ea typeface="Arial"/>
                  <a:cs typeface="Arial"/>
                  <a:sym typeface="Arial"/>
                </a:rPr>
                <a:t>PDMF</a:t>
              </a:r>
              <a:endParaRPr sz="2000" b="1" i="1" dirty="0">
                <a:solidFill>
                  <a:srgbClr val="BE5108"/>
                </a:solidFill>
                <a:ea typeface="Arial"/>
                <a:cs typeface="Arial"/>
                <a:sym typeface="Arial"/>
              </a:endParaRPr>
            </a:p>
          </p:txBody>
        </p:sp>
      </p:grpSp>
      <p:grpSp>
        <p:nvGrpSpPr>
          <p:cNvPr id="15" name="Google Shape;260;p32">
            <a:extLst>
              <a:ext uri="{FF2B5EF4-FFF2-40B4-BE49-F238E27FC236}">
                <a16:creationId xmlns:a16="http://schemas.microsoft.com/office/drawing/2014/main" id="{CE433728-4F22-49C8-86A8-0A1AAB5523DF}"/>
              </a:ext>
            </a:extLst>
          </p:cNvPr>
          <p:cNvGrpSpPr/>
          <p:nvPr/>
        </p:nvGrpSpPr>
        <p:grpSpPr>
          <a:xfrm>
            <a:off x="6156898" y="1538402"/>
            <a:ext cx="2907296" cy="1192826"/>
            <a:chOff x="6483733" y="1749861"/>
            <a:chExt cx="2592288" cy="1192826"/>
          </a:xfrm>
        </p:grpSpPr>
        <p:sp>
          <p:nvSpPr>
            <p:cNvPr id="16" name="Google Shape;261;p32">
              <a:extLst>
                <a:ext uri="{FF2B5EF4-FFF2-40B4-BE49-F238E27FC236}">
                  <a16:creationId xmlns:a16="http://schemas.microsoft.com/office/drawing/2014/main" id="{111D549A-06E9-49D7-ABDC-308909CE0F75}"/>
                </a:ext>
              </a:extLst>
            </p:cNvPr>
            <p:cNvSpPr txBox="1"/>
            <p:nvPr/>
          </p:nvSpPr>
          <p:spPr>
            <a:xfrm>
              <a:off x="6500007" y="2111690"/>
              <a:ext cx="2320464" cy="830997"/>
            </a:xfrm>
            <a:prstGeom prst="rect">
              <a:avLst/>
            </a:prstGeom>
            <a:noFill/>
            <a:ln>
              <a:noFill/>
            </a:ln>
          </p:spPr>
          <p:txBody>
            <a:bodyPr spcFirstLastPara="1" wrap="square" lIns="91425" tIns="45700" rIns="91425" bIns="45700" anchor="t" anchorCtr="0">
              <a:noAutofit/>
            </a:bodyPr>
            <a:lstStyle/>
            <a:p>
              <a:r>
                <a:rPr lang="en-PH" sz="1500" dirty="0">
                  <a:solidFill>
                    <a:srgbClr val="002748"/>
                  </a:solidFill>
                </a:rPr>
                <a:t>Assistance in the evaluation, negotiation and management of unsolicited proposals</a:t>
              </a:r>
            </a:p>
          </p:txBody>
        </p:sp>
        <p:sp>
          <p:nvSpPr>
            <p:cNvPr id="17" name="Google Shape;262;p32">
              <a:extLst>
                <a:ext uri="{FF2B5EF4-FFF2-40B4-BE49-F238E27FC236}">
                  <a16:creationId xmlns:a16="http://schemas.microsoft.com/office/drawing/2014/main" id="{0D0E6E90-B0F6-422A-B24A-0B598D9588EB}"/>
                </a:ext>
              </a:extLst>
            </p:cNvPr>
            <p:cNvSpPr txBox="1"/>
            <p:nvPr/>
          </p:nvSpPr>
          <p:spPr>
            <a:xfrm>
              <a:off x="6483733" y="1749861"/>
              <a:ext cx="2592288" cy="307777"/>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 sz="2200" b="1" u="sng" dirty="0">
                  <a:solidFill>
                    <a:srgbClr val="BE5108"/>
                  </a:solidFill>
                  <a:ea typeface="Arial"/>
                  <a:cs typeface="Arial"/>
                  <a:sym typeface="Arial"/>
                </a:rPr>
                <a:t>Unsolicited Proposals</a:t>
              </a:r>
              <a:endParaRPr sz="2200" b="1" u="sng" dirty="0">
                <a:solidFill>
                  <a:srgbClr val="BE5108"/>
                </a:solidFill>
                <a:ea typeface="Arial"/>
                <a:cs typeface="Arial"/>
                <a:sym typeface="Arial"/>
              </a:endParaRPr>
            </a:p>
          </p:txBody>
        </p:sp>
      </p:grpSp>
      <p:grpSp>
        <p:nvGrpSpPr>
          <p:cNvPr id="18" name="Google Shape;260;p32">
            <a:extLst>
              <a:ext uri="{FF2B5EF4-FFF2-40B4-BE49-F238E27FC236}">
                <a16:creationId xmlns:a16="http://schemas.microsoft.com/office/drawing/2014/main" id="{28C674F8-E946-4DFB-8E27-8F327FC504BC}"/>
              </a:ext>
            </a:extLst>
          </p:cNvPr>
          <p:cNvGrpSpPr/>
          <p:nvPr/>
        </p:nvGrpSpPr>
        <p:grpSpPr>
          <a:xfrm>
            <a:off x="6194473" y="4188731"/>
            <a:ext cx="2898436" cy="1178312"/>
            <a:chOff x="5919559" y="1749861"/>
            <a:chExt cx="3432233" cy="1178312"/>
          </a:xfrm>
        </p:grpSpPr>
        <p:sp>
          <p:nvSpPr>
            <p:cNvPr id="19" name="Google Shape;261;p32">
              <a:extLst>
                <a:ext uri="{FF2B5EF4-FFF2-40B4-BE49-F238E27FC236}">
                  <a16:creationId xmlns:a16="http://schemas.microsoft.com/office/drawing/2014/main" id="{5737620C-0315-4DF1-B441-E09E80A1BF95}"/>
                </a:ext>
              </a:extLst>
            </p:cNvPr>
            <p:cNvSpPr txBox="1"/>
            <p:nvPr/>
          </p:nvSpPr>
          <p:spPr>
            <a:xfrm>
              <a:off x="5923886" y="2097176"/>
              <a:ext cx="3018769" cy="830997"/>
            </a:xfrm>
            <a:prstGeom prst="rect">
              <a:avLst/>
            </a:prstGeom>
            <a:noFill/>
            <a:ln>
              <a:noFill/>
            </a:ln>
          </p:spPr>
          <p:txBody>
            <a:bodyPr spcFirstLastPara="1" wrap="square" lIns="91425" tIns="45700" rIns="91425" bIns="45700" anchor="t" anchorCtr="0">
              <a:noAutofit/>
            </a:bodyPr>
            <a:lstStyle/>
            <a:p>
              <a:r>
                <a:rPr lang="en-PH" sz="1500" dirty="0">
                  <a:solidFill>
                    <a:srgbClr val="002748"/>
                  </a:solidFill>
                </a:rPr>
                <a:t>Coordination and monitoring </a:t>
              </a:r>
            </a:p>
            <a:p>
              <a:r>
                <a:rPr lang="en-PH" sz="1500" dirty="0">
                  <a:solidFill>
                    <a:srgbClr val="002748"/>
                  </a:solidFill>
                </a:rPr>
                <a:t>of awarded projects to ensure compliance with the contractually agreed terms</a:t>
              </a:r>
            </a:p>
          </p:txBody>
        </p:sp>
        <p:sp>
          <p:nvSpPr>
            <p:cNvPr id="20" name="Google Shape;262;p32">
              <a:extLst>
                <a:ext uri="{FF2B5EF4-FFF2-40B4-BE49-F238E27FC236}">
                  <a16:creationId xmlns:a16="http://schemas.microsoft.com/office/drawing/2014/main" id="{B881ACB1-ACA0-4AF9-8D5A-962C450C1D25}"/>
                </a:ext>
              </a:extLst>
            </p:cNvPr>
            <p:cNvSpPr txBox="1"/>
            <p:nvPr/>
          </p:nvSpPr>
          <p:spPr>
            <a:xfrm>
              <a:off x="5919559" y="1749861"/>
              <a:ext cx="3432233" cy="307777"/>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 sz="2200" b="1" u="sng" dirty="0">
                  <a:solidFill>
                    <a:srgbClr val="BE5108"/>
                  </a:solidFill>
                  <a:ea typeface="Arial"/>
                  <a:cs typeface="Arial"/>
                  <a:sym typeface="Arial"/>
                </a:rPr>
                <a:t>Project Monitoring</a:t>
              </a:r>
              <a:endParaRPr sz="2200" b="1" u="sng" dirty="0">
                <a:solidFill>
                  <a:srgbClr val="BE5108"/>
                </a:solidFill>
                <a:ea typeface="Arial"/>
                <a:cs typeface="Arial"/>
                <a:sym typeface="Arial"/>
              </a:endParaRPr>
            </a:p>
          </p:txBody>
        </p:sp>
      </p:grpSp>
      <p:sp>
        <p:nvSpPr>
          <p:cNvPr id="21" name="Google Shape;262;p32">
            <a:extLst>
              <a:ext uri="{FF2B5EF4-FFF2-40B4-BE49-F238E27FC236}">
                <a16:creationId xmlns:a16="http://schemas.microsoft.com/office/drawing/2014/main" id="{D1D953E0-6785-46DB-A416-4E4C16454BA5}"/>
              </a:ext>
            </a:extLst>
          </p:cNvPr>
          <p:cNvSpPr txBox="1"/>
          <p:nvPr/>
        </p:nvSpPr>
        <p:spPr>
          <a:xfrm>
            <a:off x="3452066" y="2936612"/>
            <a:ext cx="2332404" cy="14414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dirty="0">
                <a:ea typeface="Arial"/>
                <a:cs typeface="Arial"/>
                <a:sym typeface="Arial"/>
              </a:rPr>
              <a:t>PPP Center’s </a:t>
            </a:r>
          </a:p>
          <a:p>
            <a:pPr marL="0" marR="0" lvl="0" indent="0" algn="ctr" rtl="0">
              <a:spcBef>
                <a:spcPts val="0"/>
              </a:spcBef>
              <a:spcAft>
                <a:spcPts val="0"/>
              </a:spcAft>
              <a:buNone/>
            </a:pPr>
            <a:r>
              <a:rPr lang="en" sz="2200" b="1" dirty="0">
                <a:ea typeface="Arial"/>
                <a:cs typeface="Arial"/>
                <a:sym typeface="Arial"/>
              </a:rPr>
              <a:t>in-house project development &amp; monitoring teams</a:t>
            </a:r>
            <a:endParaRPr sz="2200" b="1" dirty="0">
              <a:ea typeface="Arial"/>
              <a:cs typeface="Arial"/>
              <a:sym typeface="Arial"/>
            </a:endParaRPr>
          </a:p>
        </p:txBody>
      </p:sp>
      <p:grpSp>
        <p:nvGrpSpPr>
          <p:cNvPr id="22" name="Google Shape;260;p32">
            <a:extLst>
              <a:ext uri="{FF2B5EF4-FFF2-40B4-BE49-F238E27FC236}">
                <a16:creationId xmlns:a16="http://schemas.microsoft.com/office/drawing/2014/main" id="{4D1A4C95-BEC2-4074-BB71-F4478DDD359E}"/>
              </a:ext>
            </a:extLst>
          </p:cNvPr>
          <p:cNvGrpSpPr/>
          <p:nvPr/>
        </p:nvGrpSpPr>
        <p:grpSpPr>
          <a:xfrm>
            <a:off x="165371" y="1560406"/>
            <a:ext cx="4151715" cy="1540516"/>
            <a:chOff x="5891681" y="1721029"/>
            <a:chExt cx="4614311" cy="1540516"/>
          </a:xfrm>
        </p:grpSpPr>
        <p:sp>
          <p:nvSpPr>
            <p:cNvPr id="23" name="Google Shape;261;p32">
              <a:extLst>
                <a:ext uri="{FF2B5EF4-FFF2-40B4-BE49-F238E27FC236}">
                  <a16:creationId xmlns:a16="http://schemas.microsoft.com/office/drawing/2014/main" id="{353CBD5C-9F3F-4610-B9A9-B9B9E18FCF79}"/>
                </a:ext>
              </a:extLst>
            </p:cNvPr>
            <p:cNvSpPr txBox="1"/>
            <p:nvPr/>
          </p:nvSpPr>
          <p:spPr>
            <a:xfrm>
              <a:off x="5919183" y="2430548"/>
              <a:ext cx="2583825" cy="830997"/>
            </a:xfrm>
            <a:prstGeom prst="rect">
              <a:avLst/>
            </a:prstGeom>
            <a:noFill/>
            <a:ln>
              <a:noFill/>
            </a:ln>
          </p:spPr>
          <p:txBody>
            <a:bodyPr spcFirstLastPara="1" wrap="square" lIns="91425" tIns="45700" rIns="91425" bIns="45700" anchor="t" anchorCtr="0">
              <a:noAutofit/>
            </a:bodyPr>
            <a:lstStyle/>
            <a:p>
              <a:r>
                <a:rPr lang="en-PH" sz="1500" dirty="0">
                  <a:solidFill>
                    <a:srgbClr val="002748"/>
                  </a:solidFill>
                </a:rPr>
                <a:t>Assistance in the review and/or development of feasibility studies and tender documents; and advisory services from project approval to procurement</a:t>
              </a:r>
            </a:p>
          </p:txBody>
        </p:sp>
        <p:sp>
          <p:nvSpPr>
            <p:cNvPr id="24" name="Google Shape;262;p32">
              <a:extLst>
                <a:ext uri="{FF2B5EF4-FFF2-40B4-BE49-F238E27FC236}">
                  <a16:creationId xmlns:a16="http://schemas.microsoft.com/office/drawing/2014/main" id="{21346A92-94F1-4089-AB7D-98CB15559568}"/>
                </a:ext>
              </a:extLst>
            </p:cNvPr>
            <p:cNvSpPr txBox="1"/>
            <p:nvPr/>
          </p:nvSpPr>
          <p:spPr>
            <a:xfrm>
              <a:off x="5891681" y="1721029"/>
              <a:ext cx="4614311" cy="341978"/>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 sz="2200" b="1" u="sng" dirty="0">
                  <a:solidFill>
                    <a:srgbClr val="BE5108"/>
                  </a:solidFill>
                  <a:ea typeface="Arial"/>
                  <a:cs typeface="Arial"/>
                  <a:sym typeface="Arial"/>
                </a:rPr>
                <a:t>Project Development &amp; Procurement</a:t>
              </a:r>
              <a:endParaRPr sz="2200" b="1" u="sng" dirty="0">
                <a:solidFill>
                  <a:srgbClr val="BE5108"/>
                </a:solidFill>
                <a:ea typeface="Arial"/>
                <a:cs typeface="Arial"/>
                <a:sym typeface="Arial"/>
              </a:endParaRPr>
            </a:p>
          </p:txBody>
        </p:sp>
      </p:grpSp>
      <p:pic>
        <p:nvPicPr>
          <p:cNvPr id="25" name="Picture 24">
            <a:extLst>
              <a:ext uri="{FF2B5EF4-FFF2-40B4-BE49-F238E27FC236}">
                <a16:creationId xmlns:a16="http://schemas.microsoft.com/office/drawing/2014/main" id="{1FF75828-A78E-477C-9BB0-B20FC001ADD6}"/>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3951992" y="1527599"/>
            <a:ext cx="1317029" cy="1146717"/>
          </a:xfrm>
          <a:prstGeom prst="hexagon">
            <a:avLst/>
          </a:prstGeom>
          <a:noFill/>
          <a:ln w="12700">
            <a:solidFill>
              <a:schemeClr val="accent2"/>
            </a:solidFill>
          </a:ln>
        </p:spPr>
      </p:pic>
      <p:pic>
        <p:nvPicPr>
          <p:cNvPr id="26" name="Picture 25">
            <a:extLst>
              <a:ext uri="{FF2B5EF4-FFF2-40B4-BE49-F238E27FC236}">
                <a16:creationId xmlns:a16="http://schemas.microsoft.com/office/drawing/2014/main" id="{2BBE37A9-65FC-4EC2-AA48-97284BA36FFB}"/>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5579072" y="2848768"/>
            <a:ext cx="1230802" cy="1104682"/>
          </a:xfrm>
          <a:prstGeom prst="hexagon">
            <a:avLst/>
          </a:prstGeom>
          <a:noFill/>
          <a:ln w="12700">
            <a:solidFill>
              <a:schemeClr val="accent2"/>
            </a:solidFill>
          </a:ln>
        </p:spPr>
      </p:pic>
      <p:pic>
        <p:nvPicPr>
          <p:cNvPr id="27" name="Picture 26">
            <a:extLst>
              <a:ext uri="{FF2B5EF4-FFF2-40B4-BE49-F238E27FC236}">
                <a16:creationId xmlns:a16="http://schemas.microsoft.com/office/drawing/2014/main" id="{758FA20B-3827-45E2-B6F6-595B161E67DF}"/>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2438640" y="2836457"/>
            <a:ext cx="1218824" cy="1083308"/>
          </a:xfrm>
          <a:prstGeom prst="hexagon">
            <a:avLst/>
          </a:prstGeom>
          <a:noFill/>
          <a:ln w="12700">
            <a:solidFill>
              <a:schemeClr val="accent2"/>
            </a:solid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FEC3C30C-AD48-4EDB-A4AA-BBD8E94FD848}"/>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3067179" y="4511735"/>
            <a:ext cx="1183166" cy="1027245"/>
          </a:xfrm>
          <a:prstGeom prst="hexagon">
            <a:avLst/>
          </a:prstGeom>
          <a:noFill/>
          <a:ln w="12700">
            <a:solidFill>
              <a:schemeClr val="accent2"/>
            </a:solidFill>
          </a:ln>
        </p:spPr>
      </p:pic>
      <p:pic>
        <p:nvPicPr>
          <p:cNvPr id="29" name="Picture 28">
            <a:extLst>
              <a:ext uri="{FF2B5EF4-FFF2-40B4-BE49-F238E27FC236}">
                <a16:creationId xmlns:a16="http://schemas.microsoft.com/office/drawing/2014/main" id="{BC86E505-0941-4B55-B066-5E6034E29F18}"/>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4929682" y="4487499"/>
            <a:ext cx="1167807" cy="1069085"/>
          </a:xfrm>
          <a:prstGeom prst="hexagon">
            <a:avLst/>
          </a:prstGeom>
          <a:noFill/>
          <a:ln w="12700">
            <a:solidFill>
              <a:schemeClr val="accent2"/>
            </a:solidFill>
          </a:ln>
        </p:spPr>
      </p:pic>
    </p:spTree>
    <p:extLst>
      <p:ext uri="{BB962C8B-B14F-4D97-AF65-F5344CB8AC3E}">
        <p14:creationId xmlns:p14="http://schemas.microsoft.com/office/powerpoint/2010/main" val="43847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03FEBE-F1B4-45C9-B838-7599AE2AD585}"/>
              </a:ext>
            </a:extLst>
          </p:cNvPr>
          <p:cNvSpPr txBox="1">
            <a:spLocks/>
          </p:cNvSpPr>
          <p:nvPr/>
        </p:nvSpPr>
        <p:spPr>
          <a:xfrm>
            <a:off x="7399755" y="6211925"/>
            <a:ext cx="2352887" cy="379867"/>
          </a:xfrm>
          <a:prstGeom prst="rect">
            <a:avLst/>
          </a:prstGeom>
        </p:spPr>
        <p:txBody>
          <a:bodyPr vert="horz" lIns="86266" tIns="43133" rIns="86266" bIns="4313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1371"/>
            <a:endParaRPr lang="en-PH" sz="1132" dirty="0">
              <a:solidFill>
                <a:prstClr val="black">
                  <a:tint val="75000"/>
                </a:prstClr>
              </a:solidFill>
            </a:endParaRPr>
          </a:p>
        </p:txBody>
      </p:sp>
      <p:sp>
        <p:nvSpPr>
          <p:cNvPr id="3" name="Slide Number Placeholder 1">
            <a:extLst>
              <a:ext uri="{FF2B5EF4-FFF2-40B4-BE49-F238E27FC236}">
                <a16:creationId xmlns:a16="http://schemas.microsoft.com/office/drawing/2014/main" id="{9DB8FD5F-82E4-47BB-862E-17845236EEB1}"/>
              </a:ext>
            </a:extLst>
          </p:cNvPr>
          <p:cNvSpPr txBox="1">
            <a:spLocks/>
          </p:cNvSpPr>
          <p:nvPr/>
        </p:nvSpPr>
        <p:spPr>
          <a:xfrm>
            <a:off x="7399755" y="6211925"/>
            <a:ext cx="2352887" cy="379867"/>
          </a:xfrm>
          <a:prstGeom prst="rect">
            <a:avLst/>
          </a:prstGeom>
        </p:spPr>
        <p:txBody>
          <a:bodyPr vert="horz" lIns="86266" tIns="43133" rIns="86266" bIns="4313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1371"/>
            <a:endParaRPr lang="en-PH" sz="1132" dirty="0">
              <a:solidFill>
                <a:prstClr val="black">
                  <a:tint val="75000"/>
                </a:prstClr>
              </a:solidFill>
            </a:endParaRPr>
          </a:p>
        </p:txBody>
      </p:sp>
      <p:sp>
        <p:nvSpPr>
          <p:cNvPr id="4" name="Rectangle 3">
            <a:extLst>
              <a:ext uri="{FF2B5EF4-FFF2-40B4-BE49-F238E27FC236}">
                <a16:creationId xmlns:a16="http://schemas.microsoft.com/office/drawing/2014/main" id="{4D0E6371-D689-48EB-AC7B-080461D40E14}"/>
              </a:ext>
            </a:extLst>
          </p:cNvPr>
          <p:cNvSpPr/>
          <p:nvPr/>
        </p:nvSpPr>
        <p:spPr>
          <a:xfrm>
            <a:off x="92598" y="190964"/>
            <a:ext cx="7470998" cy="584775"/>
          </a:xfrm>
          <a:prstGeom prst="rect">
            <a:avLst/>
          </a:prstGeom>
        </p:spPr>
        <p:txBody>
          <a:bodyPr wrap="square">
            <a:spAutoFit/>
          </a:bodyPr>
          <a:lstStyle/>
          <a:p>
            <a:r>
              <a:rPr lang="en-US" sz="3200" b="1" dirty="0">
                <a:solidFill>
                  <a:srgbClr val="002060"/>
                </a:solidFill>
                <a:ea typeface="Verdana" panose="020B0604030504040204" pitchFamily="34" charset="0"/>
                <a:cs typeface="Times New Roman" panose="02020603050405020304" pitchFamily="18" charset="0"/>
              </a:rPr>
              <a:t>Local PPP Projects</a:t>
            </a:r>
          </a:p>
        </p:txBody>
      </p:sp>
      <p:pic>
        <p:nvPicPr>
          <p:cNvPr id="5" name="Picture 4">
            <a:extLst>
              <a:ext uri="{FF2B5EF4-FFF2-40B4-BE49-F238E27FC236}">
                <a16:creationId xmlns:a16="http://schemas.microsoft.com/office/drawing/2014/main" id="{415AED95-3835-4DF7-8214-41139DA279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pic>
        <p:nvPicPr>
          <p:cNvPr id="6" name="Picture 5">
            <a:extLst>
              <a:ext uri="{FF2B5EF4-FFF2-40B4-BE49-F238E27FC236}">
                <a16:creationId xmlns:a16="http://schemas.microsoft.com/office/drawing/2014/main" id="{1BF6F181-6DC0-4C80-B148-B624BE2ED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sp>
        <p:nvSpPr>
          <p:cNvPr id="7" name="Title 1">
            <a:extLst>
              <a:ext uri="{FF2B5EF4-FFF2-40B4-BE49-F238E27FC236}">
                <a16:creationId xmlns:a16="http://schemas.microsoft.com/office/drawing/2014/main" id="{59A1837F-1489-4F91-8835-D86C94B4E25A}"/>
              </a:ext>
            </a:extLst>
          </p:cNvPr>
          <p:cNvSpPr txBox="1">
            <a:spLocks/>
          </p:cNvSpPr>
          <p:nvPr/>
        </p:nvSpPr>
        <p:spPr>
          <a:xfrm>
            <a:off x="165370" y="248713"/>
            <a:ext cx="9144000" cy="5162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4"/>
                </a:solidFill>
                <a:latin typeface="+mn-lt"/>
                <a:ea typeface="Verdana" panose="020B0604030504040204" pitchFamily="34" charset="0"/>
                <a:cs typeface="Times New Roman" panose="02020603050405020304" pitchFamily="18" charset="0"/>
              </a:rPr>
              <a:t>PPP Center - Support in Projects via PDMF</a:t>
            </a:r>
          </a:p>
        </p:txBody>
      </p:sp>
      <p:sp>
        <p:nvSpPr>
          <p:cNvPr id="8" name="Rectangle 7">
            <a:extLst>
              <a:ext uri="{FF2B5EF4-FFF2-40B4-BE49-F238E27FC236}">
                <a16:creationId xmlns:a16="http://schemas.microsoft.com/office/drawing/2014/main" id="{095FA3C2-0031-4DAB-B40F-27CDDBDAD1B7}"/>
              </a:ext>
            </a:extLst>
          </p:cNvPr>
          <p:cNvSpPr/>
          <p:nvPr/>
        </p:nvSpPr>
        <p:spPr>
          <a:xfrm>
            <a:off x="664469" y="3903875"/>
            <a:ext cx="2463352" cy="232157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lvl="0"/>
            <a:r>
              <a:rPr lang="en-PH" sz="1200" b="1" i="1" dirty="0">
                <a:ln/>
                <a:solidFill>
                  <a:srgbClr val="002748"/>
                </a:solidFill>
                <a:cs typeface="Arial" panose="020B0604020202020204" pitchFamily="34" charset="0"/>
              </a:rPr>
              <a:t>Solicited mode</a:t>
            </a:r>
            <a:endParaRPr lang="en-US" sz="1200" b="1" i="1" dirty="0">
              <a:solidFill>
                <a:srgbClr val="002748"/>
              </a:solidFill>
            </a:endParaRPr>
          </a:p>
          <a:p>
            <a:pPr marL="174625" lvl="0" indent="-173038">
              <a:buFont typeface="Arial" panose="020B0604020202020204" pitchFamily="34" charset="0"/>
              <a:buChar char="•"/>
            </a:pPr>
            <a:r>
              <a:rPr lang="en-PH" sz="1200" dirty="0">
                <a:ln/>
                <a:solidFill>
                  <a:srgbClr val="002748"/>
                </a:solidFill>
                <a:cs typeface="Arial" panose="020B0604020202020204" pitchFamily="34" charset="0"/>
              </a:rPr>
              <a:t>Conduct of feasibility study</a:t>
            </a:r>
            <a:endParaRPr lang="en-US" sz="1200" dirty="0">
              <a:solidFill>
                <a:srgbClr val="002748"/>
              </a:solidFill>
            </a:endParaRPr>
          </a:p>
          <a:p>
            <a:pPr marL="174625" lvl="0" indent="-173038">
              <a:buFont typeface="Arial" panose="020B0604020202020204" pitchFamily="34" charset="0"/>
              <a:buChar char="•"/>
            </a:pPr>
            <a:r>
              <a:rPr lang="en-PH" sz="1200" dirty="0">
                <a:ln/>
                <a:solidFill>
                  <a:srgbClr val="002748"/>
                </a:solidFill>
                <a:cs typeface="Arial" panose="020B0604020202020204" pitchFamily="34" charset="0"/>
              </a:rPr>
              <a:t>Project structuring</a:t>
            </a:r>
          </a:p>
          <a:p>
            <a:pPr marL="174625" lvl="0" indent="-173038">
              <a:buFont typeface="Arial" panose="020B0604020202020204" pitchFamily="34" charset="0"/>
              <a:buChar char="•"/>
            </a:pPr>
            <a:r>
              <a:rPr lang="en-PH" sz="1200" dirty="0">
                <a:ln/>
                <a:solidFill>
                  <a:srgbClr val="002748"/>
                </a:solidFill>
                <a:cs typeface="Arial" panose="020B0604020202020204" pitchFamily="34" charset="0"/>
              </a:rPr>
              <a:t>Preparation of tender documents</a:t>
            </a:r>
          </a:p>
          <a:p>
            <a:pPr marL="174625" lvl="0" indent="-173038">
              <a:buFont typeface="Arial" panose="020B0604020202020204" pitchFamily="34" charset="0"/>
              <a:buChar char="•"/>
            </a:pPr>
            <a:r>
              <a:rPr lang="en-PH" sz="1200" dirty="0">
                <a:ln/>
                <a:solidFill>
                  <a:srgbClr val="002748"/>
                </a:solidFill>
                <a:cs typeface="Arial" panose="020B0604020202020204" pitchFamily="34" charset="0"/>
              </a:rPr>
              <a:t>Management of bid process</a:t>
            </a:r>
          </a:p>
          <a:p>
            <a:pPr marL="174625" lvl="0" indent="-173038">
              <a:buFont typeface="Arial" panose="020B0604020202020204" pitchFamily="34" charset="0"/>
              <a:buChar char="•"/>
            </a:pPr>
            <a:r>
              <a:rPr lang="en-PH" sz="1200" dirty="0">
                <a:ln/>
                <a:solidFill>
                  <a:srgbClr val="002748"/>
                </a:solidFill>
                <a:cs typeface="Arial" panose="020B0604020202020204" pitchFamily="34" charset="0"/>
              </a:rPr>
              <a:t>Assistance until financial close</a:t>
            </a:r>
          </a:p>
          <a:p>
            <a:pPr marL="1587" lvl="0"/>
            <a:endParaRPr lang="en-PH" sz="700" dirty="0">
              <a:ln/>
              <a:solidFill>
                <a:srgbClr val="002748"/>
              </a:solidFill>
              <a:cs typeface="Arial" panose="020B0604020202020204" pitchFamily="34" charset="0"/>
            </a:endParaRPr>
          </a:p>
          <a:p>
            <a:pPr lvl="0"/>
            <a:r>
              <a:rPr lang="en-US" sz="1200" b="1" i="1" dirty="0">
                <a:ln/>
                <a:solidFill>
                  <a:srgbClr val="002748"/>
                </a:solidFill>
                <a:cs typeface="Arial" pitchFamily="34" charset="0"/>
              </a:rPr>
              <a:t>Unsolicited mode</a:t>
            </a:r>
          </a:p>
          <a:p>
            <a:pPr marL="174625" lvl="0" indent="-171450">
              <a:buFont typeface="Arial" panose="020B0604020202020204" pitchFamily="34" charset="0"/>
              <a:buChar char="•"/>
            </a:pPr>
            <a:r>
              <a:rPr lang="en-US" sz="1200" dirty="0">
                <a:ln/>
                <a:solidFill>
                  <a:srgbClr val="002748"/>
                </a:solidFill>
                <a:cs typeface="Arial" pitchFamily="34" charset="0"/>
              </a:rPr>
              <a:t>Evaluation and negotiation of unsolicited proposals</a:t>
            </a:r>
          </a:p>
          <a:p>
            <a:pPr marL="174625" lvl="0" indent="-171450">
              <a:buFont typeface="Arial" panose="020B0604020202020204" pitchFamily="34" charset="0"/>
              <a:buChar char="•"/>
            </a:pPr>
            <a:r>
              <a:rPr lang="en-US" sz="1200" dirty="0">
                <a:ln/>
                <a:solidFill>
                  <a:srgbClr val="002748"/>
                </a:solidFill>
                <a:cs typeface="Arial" pitchFamily="34" charset="0"/>
              </a:rPr>
              <a:t>Assistance in management of Swiss Challenge until financial close</a:t>
            </a:r>
          </a:p>
        </p:txBody>
      </p:sp>
      <p:sp>
        <p:nvSpPr>
          <p:cNvPr id="9" name="TextBox 8">
            <a:extLst>
              <a:ext uri="{FF2B5EF4-FFF2-40B4-BE49-F238E27FC236}">
                <a16:creationId xmlns:a16="http://schemas.microsoft.com/office/drawing/2014/main" id="{7EE836F6-937B-4371-9C49-5354B03CFF2A}"/>
              </a:ext>
            </a:extLst>
          </p:cNvPr>
          <p:cNvSpPr txBox="1"/>
          <p:nvPr/>
        </p:nvSpPr>
        <p:spPr>
          <a:xfrm>
            <a:off x="589694" y="3111287"/>
            <a:ext cx="2568436" cy="707886"/>
          </a:xfrm>
          <a:prstGeom prst="rect">
            <a:avLst/>
          </a:prstGeom>
          <a:solidFill>
            <a:srgbClr val="BE5108"/>
          </a:solidFill>
          <a:ln>
            <a:noFill/>
          </a:ln>
        </p:spPr>
        <p:txBody>
          <a:bodyPr wrap="square" rtlCol="0">
            <a:spAutoFit/>
          </a:bodyPr>
          <a:lstStyle/>
          <a:p>
            <a:pPr lvl="0" algn="ctr"/>
            <a:r>
              <a:rPr lang="en-PH" sz="2000" b="1" dirty="0">
                <a:ln/>
                <a:solidFill>
                  <a:schemeClr val="bg1"/>
                </a:solidFill>
                <a:effectLst>
                  <a:outerShdw blurRad="38100" dist="38100" dir="2700000" algn="tl">
                    <a:srgbClr val="000000">
                      <a:alpha val="43137"/>
                    </a:srgbClr>
                  </a:outerShdw>
                </a:effectLst>
                <a:cs typeface="Arial" panose="020B0604020202020204" pitchFamily="34" charset="0"/>
              </a:rPr>
              <a:t>Project Preparation &amp; Transaction Advisory</a:t>
            </a:r>
            <a:endParaRPr lang="en-US" sz="2000" dirty="0">
              <a:ln/>
              <a:solidFill>
                <a:schemeClr val="bg1"/>
              </a:solidFill>
              <a:latin typeface="Arial" pitchFamily="34" charset="0"/>
              <a:cs typeface="Arial" pitchFamily="34" charset="0"/>
            </a:endParaRPr>
          </a:p>
        </p:txBody>
      </p:sp>
      <p:sp>
        <p:nvSpPr>
          <p:cNvPr id="10" name="TextBox 9">
            <a:extLst>
              <a:ext uri="{FF2B5EF4-FFF2-40B4-BE49-F238E27FC236}">
                <a16:creationId xmlns:a16="http://schemas.microsoft.com/office/drawing/2014/main" id="{090640B5-E6B0-4B90-90C8-9E6B9F1C9BAF}"/>
              </a:ext>
            </a:extLst>
          </p:cNvPr>
          <p:cNvSpPr txBox="1"/>
          <p:nvPr/>
        </p:nvSpPr>
        <p:spPr>
          <a:xfrm>
            <a:off x="3306392" y="3111287"/>
            <a:ext cx="2543116" cy="707886"/>
          </a:xfrm>
          <a:prstGeom prst="rect">
            <a:avLst/>
          </a:prstGeom>
          <a:solidFill>
            <a:srgbClr val="BE5108"/>
          </a:solidFill>
          <a:ln>
            <a:noFill/>
          </a:ln>
        </p:spPr>
        <p:txBody>
          <a:bodyPr wrap="square" rtlCol="0">
            <a:spAutoFit/>
          </a:bodyPr>
          <a:lstStyle/>
          <a:p>
            <a:pPr lvl="0" algn="ctr"/>
            <a:r>
              <a:rPr lang="en-PH" sz="2000" b="1" dirty="0">
                <a:ln/>
                <a:solidFill>
                  <a:schemeClr val="bg1"/>
                </a:solidFill>
                <a:effectLst>
                  <a:outerShdw blurRad="38100" dist="38100" dir="2700000" algn="tl">
                    <a:srgbClr val="000000">
                      <a:alpha val="43137"/>
                    </a:srgbClr>
                  </a:outerShdw>
                </a:effectLst>
                <a:cs typeface="Arial" panose="020B0604020202020204" pitchFamily="34" charset="0"/>
              </a:rPr>
              <a:t>Probity </a:t>
            </a:r>
          </a:p>
          <a:p>
            <a:pPr lvl="0" algn="ctr"/>
            <a:r>
              <a:rPr lang="en-PH" sz="2000" b="1" dirty="0">
                <a:ln/>
                <a:solidFill>
                  <a:schemeClr val="bg1"/>
                </a:solidFill>
                <a:effectLst>
                  <a:outerShdw blurRad="38100" dist="38100" dir="2700000" algn="tl">
                    <a:srgbClr val="000000">
                      <a:alpha val="43137"/>
                    </a:srgbClr>
                  </a:outerShdw>
                </a:effectLst>
                <a:cs typeface="Arial" panose="020B0604020202020204" pitchFamily="34" charset="0"/>
              </a:rPr>
              <a:t>Advisory</a:t>
            </a:r>
            <a:endParaRPr lang="en-US" sz="2000" dirty="0">
              <a:ln/>
              <a:solidFill>
                <a:schemeClr val="bg1"/>
              </a:solidFill>
              <a:latin typeface="Arial" pitchFamily="34" charset="0"/>
              <a:cs typeface="Arial" pitchFamily="34" charset="0"/>
            </a:endParaRPr>
          </a:p>
        </p:txBody>
      </p:sp>
      <p:sp>
        <p:nvSpPr>
          <p:cNvPr id="11" name="TextBox 10">
            <a:extLst>
              <a:ext uri="{FF2B5EF4-FFF2-40B4-BE49-F238E27FC236}">
                <a16:creationId xmlns:a16="http://schemas.microsoft.com/office/drawing/2014/main" id="{865A3C93-EA36-438A-8F03-E5F4F421A48A}"/>
              </a:ext>
            </a:extLst>
          </p:cNvPr>
          <p:cNvSpPr txBox="1"/>
          <p:nvPr/>
        </p:nvSpPr>
        <p:spPr>
          <a:xfrm>
            <a:off x="6029353" y="3111287"/>
            <a:ext cx="2591733" cy="707886"/>
          </a:xfrm>
          <a:prstGeom prst="rect">
            <a:avLst/>
          </a:prstGeom>
          <a:solidFill>
            <a:srgbClr val="BE5108"/>
          </a:solidFill>
          <a:ln>
            <a:noFill/>
          </a:ln>
        </p:spPr>
        <p:txBody>
          <a:bodyPr wrap="square" rtlCol="0">
            <a:spAutoFit/>
          </a:bodyPr>
          <a:lstStyle/>
          <a:p>
            <a:pPr lvl="0" algn="ctr"/>
            <a:r>
              <a:rPr lang="en-PH" sz="2000" b="1" dirty="0">
                <a:ln/>
                <a:solidFill>
                  <a:schemeClr val="bg1"/>
                </a:solidFill>
                <a:effectLst>
                  <a:outerShdw blurRad="38100" dist="38100" dir="2700000" algn="tl">
                    <a:srgbClr val="000000">
                      <a:alpha val="43137"/>
                    </a:srgbClr>
                  </a:outerShdw>
                </a:effectLst>
                <a:cs typeface="Arial" panose="020B0604020202020204" pitchFamily="34" charset="0"/>
              </a:rPr>
              <a:t>Independent Consultant</a:t>
            </a:r>
            <a:endParaRPr lang="en-US" sz="2000" dirty="0">
              <a:ln/>
              <a:solidFill>
                <a:schemeClr val="bg1"/>
              </a:solidFill>
              <a:latin typeface="Arial" pitchFamily="34" charset="0"/>
              <a:cs typeface="Arial" pitchFamily="34" charset="0"/>
            </a:endParaRPr>
          </a:p>
        </p:txBody>
      </p:sp>
      <p:sp>
        <p:nvSpPr>
          <p:cNvPr id="12" name="Rectangle 11">
            <a:extLst>
              <a:ext uri="{FF2B5EF4-FFF2-40B4-BE49-F238E27FC236}">
                <a16:creationId xmlns:a16="http://schemas.microsoft.com/office/drawing/2014/main" id="{0966A7D8-2082-45B2-9A98-8D4C02C1EDF6}"/>
              </a:ext>
            </a:extLst>
          </p:cNvPr>
          <p:cNvSpPr/>
          <p:nvPr/>
        </p:nvSpPr>
        <p:spPr>
          <a:xfrm>
            <a:off x="589694" y="3111287"/>
            <a:ext cx="2568436" cy="3521144"/>
          </a:xfrm>
          <a:prstGeom prst="rect">
            <a:avLst/>
          </a:prstGeom>
          <a:noFill/>
          <a:ln w="38100">
            <a:solidFill>
              <a:srgbClr val="BE51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8BC768-E524-459E-A4A1-97938FA11509}"/>
              </a:ext>
            </a:extLst>
          </p:cNvPr>
          <p:cNvSpPr/>
          <p:nvPr/>
        </p:nvSpPr>
        <p:spPr>
          <a:xfrm>
            <a:off x="3292647" y="3111287"/>
            <a:ext cx="2568436" cy="3521144"/>
          </a:xfrm>
          <a:prstGeom prst="rect">
            <a:avLst/>
          </a:prstGeom>
          <a:noFill/>
          <a:ln w="38100">
            <a:solidFill>
              <a:srgbClr val="BE51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0AB76F-3302-4CD6-B90D-B39B86941BD2}"/>
              </a:ext>
            </a:extLst>
          </p:cNvPr>
          <p:cNvSpPr/>
          <p:nvPr/>
        </p:nvSpPr>
        <p:spPr>
          <a:xfrm>
            <a:off x="6052651" y="3111287"/>
            <a:ext cx="2568436" cy="3521144"/>
          </a:xfrm>
          <a:prstGeom prst="rect">
            <a:avLst/>
          </a:prstGeom>
          <a:noFill/>
          <a:ln w="38100">
            <a:solidFill>
              <a:srgbClr val="BE51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40961F-6B52-4F49-9C01-B35DBE7F5141}"/>
              </a:ext>
            </a:extLst>
          </p:cNvPr>
          <p:cNvSpPr/>
          <p:nvPr/>
        </p:nvSpPr>
        <p:spPr>
          <a:xfrm>
            <a:off x="3398385" y="3977713"/>
            <a:ext cx="2347229" cy="1400383"/>
          </a:xfrm>
          <a:prstGeom prst="rect">
            <a:avLst/>
          </a:prstGeom>
        </p:spPr>
        <p:txBody>
          <a:bodyPr wrap="square">
            <a:spAutoFit/>
          </a:bodyPr>
          <a:lstStyle/>
          <a:p>
            <a:pPr marL="119063" lvl="0" indent="-119063">
              <a:buFont typeface="Arial" panose="020B0604020202020204" pitchFamily="34" charset="0"/>
              <a:buChar char="•"/>
            </a:pPr>
            <a:r>
              <a:rPr lang="en-PH" sz="1700" dirty="0">
                <a:solidFill>
                  <a:srgbClr val="002748"/>
                </a:solidFill>
                <a:cs typeface="Arial" panose="020B0604020202020204" pitchFamily="34" charset="0"/>
              </a:rPr>
              <a:t>Examination of bid documents</a:t>
            </a:r>
          </a:p>
          <a:p>
            <a:pPr marL="119063" lvl="0" indent="-119063">
              <a:buFont typeface="Arial" panose="020B0604020202020204" pitchFamily="34" charset="0"/>
              <a:buChar char="•"/>
            </a:pPr>
            <a:r>
              <a:rPr lang="en-PH" sz="1700" dirty="0">
                <a:solidFill>
                  <a:srgbClr val="002748"/>
                </a:solidFill>
                <a:cs typeface="Arial" panose="020B0604020202020204" pitchFamily="34" charset="0"/>
              </a:rPr>
              <a:t>Assessment of and advisory on probity issues</a:t>
            </a:r>
          </a:p>
        </p:txBody>
      </p:sp>
      <p:sp>
        <p:nvSpPr>
          <p:cNvPr id="16" name="Left-Right Arrow 17">
            <a:extLst>
              <a:ext uri="{FF2B5EF4-FFF2-40B4-BE49-F238E27FC236}">
                <a16:creationId xmlns:a16="http://schemas.microsoft.com/office/drawing/2014/main" id="{CB35A1B0-EA80-43F2-B45D-0118F9A6EDA1}"/>
              </a:ext>
            </a:extLst>
          </p:cNvPr>
          <p:cNvSpPr/>
          <p:nvPr/>
        </p:nvSpPr>
        <p:spPr>
          <a:xfrm>
            <a:off x="2055130" y="6168221"/>
            <a:ext cx="5364480" cy="318249"/>
          </a:xfrm>
          <a:prstGeom prst="leftRightArrow">
            <a:avLst/>
          </a:prstGeom>
          <a:solidFill>
            <a:srgbClr val="002748"/>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7" name="Rectangle 16">
            <a:extLst>
              <a:ext uri="{FF2B5EF4-FFF2-40B4-BE49-F238E27FC236}">
                <a16:creationId xmlns:a16="http://schemas.microsoft.com/office/drawing/2014/main" id="{C54FA7E0-7A65-41F2-B62F-7FF9EEFEA3B5}"/>
              </a:ext>
            </a:extLst>
          </p:cNvPr>
          <p:cNvSpPr/>
          <p:nvPr/>
        </p:nvSpPr>
        <p:spPr>
          <a:xfrm>
            <a:off x="6107154" y="3981607"/>
            <a:ext cx="2436130" cy="1923604"/>
          </a:xfrm>
          <a:prstGeom prst="rect">
            <a:avLst/>
          </a:prstGeom>
        </p:spPr>
        <p:txBody>
          <a:bodyPr wrap="square">
            <a:spAutoFit/>
          </a:bodyPr>
          <a:lstStyle/>
          <a:p>
            <a:pPr marL="179388" lvl="0" indent="-179388">
              <a:buFont typeface="Arial" panose="020B0604020202020204" pitchFamily="34" charset="0"/>
              <a:buChar char="•"/>
            </a:pPr>
            <a:r>
              <a:rPr lang="en-PH" sz="1700" dirty="0">
                <a:ln/>
                <a:solidFill>
                  <a:srgbClr val="002748"/>
                </a:solidFill>
                <a:cs typeface="Arial" panose="020B0604020202020204" pitchFamily="34" charset="0"/>
              </a:rPr>
              <a:t>Monitoring of construction and/or O&amp;M</a:t>
            </a:r>
          </a:p>
          <a:p>
            <a:pPr marL="179388" lvl="0" indent="-179388">
              <a:buFont typeface="Arial" panose="020B0604020202020204" pitchFamily="34" charset="0"/>
              <a:buChar char="•"/>
            </a:pPr>
            <a:r>
              <a:rPr lang="en-PH" sz="1700" dirty="0">
                <a:ln/>
                <a:solidFill>
                  <a:srgbClr val="002748"/>
                </a:solidFill>
                <a:cs typeface="Arial" panose="020B0604020202020204" pitchFamily="34" charset="0"/>
              </a:rPr>
              <a:t>Certification of compliance with technical requirements and design</a:t>
            </a:r>
          </a:p>
        </p:txBody>
      </p:sp>
      <p:sp>
        <p:nvSpPr>
          <p:cNvPr id="18" name="Rectangle 17">
            <a:extLst>
              <a:ext uri="{FF2B5EF4-FFF2-40B4-BE49-F238E27FC236}">
                <a16:creationId xmlns:a16="http://schemas.microsoft.com/office/drawing/2014/main" id="{8DD9C707-8C65-4FD0-8875-20FEBBE718DD}"/>
              </a:ext>
            </a:extLst>
          </p:cNvPr>
          <p:cNvSpPr/>
          <p:nvPr/>
        </p:nvSpPr>
        <p:spPr>
          <a:xfrm>
            <a:off x="165370" y="1026390"/>
            <a:ext cx="4673879" cy="1846659"/>
          </a:xfrm>
          <a:prstGeom prst="rect">
            <a:avLst/>
          </a:prstGeom>
        </p:spPr>
        <p:txBody>
          <a:bodyPr wrap="square">
            <a:spAutoFit/>
          </a:bodyPr>
          <a:lstStyle/>
          <a:p>
            <a:r>
              <a:rPr lang="en-US" dirty="0">
                <a:solidFill>
                  <a:prstClr val="black"/>
                </a:solidFill>
                <a:cs typeface="Arial" panose="020B0604020202020204" pitchFamily="34" charset="0"/>
              </a:rPr>
              <a:t>The</a:t>
            </a:r>
            <a:r>
              <a:rPr lang="en-US" sz="2000" b="1" dirty="0">
                <a:solidFill>
                  <a:prstClr val="black"/>
                </a:solidFill>
                <a:cs typeface="Arial" panose="020B0604020202020204" pitchFamily="34" charset="0"/>
              </a:rPr>
              <a:t> Project Development and Monitoring Facility (PDMF)</a:t>
            </a:r>
            <a:r>
              <a:rPr lang="en-US" dirty="0">
                <a:solidFill>
                  <a:prstClr val="black"/>
                </a:solidFill>
                <a:cs typeface="Arial" panose="020B0604020202020204" pitchFamily="34" charset="0"/>
              </a:rPr>
              <a:t> is a </a:t>
            </a:r>
            <a:r>
              <a:rPr lang="en-US" sz="2000" b="1" dirty="0">
                <a:solidFill>
                  <a:schemeClr val="accent2"/>
                </a:solidFill>
                <a:cs typeface="Arial" panose="020B0604020202020204" pitchFamily="34" charset="0"/>
              </a:rPr>
              <a:t>USD 104.5 million</a:t>
            </a:r>
            <a:r>
              <a:rPr lang="en-US" sz="2000" dirty="0">
                <a:solidFill>
                  <a:prstClr val="black"/>
                </a:solidFill>
                <a:cs typeface="Arial" panose="020B0604020202020204" pitchFamily="34" charset="0"/>
              </a:rPr>
              <a:t> </a:t>
            </a:r>
            <a:r>
              <a:rPr lang="en-US" sz="2000" b="1" dirty="0">
                <a:solidFill>
                  <a:schemeClr val="accent2"/>
                </a:solidFill>
                <a:cs typeface="Arial" panose="020B0604020202020204" pitchFamily="34" charset="0"/>
              </a:rPr>
              <a:t>revolving fund</a:t>
            </a:r>
            <a:r>
              <a:rPr lang="en-US" dirty="0">
                <a:solidFill>
                  <a:prstClr val="black"/>
                </a:solidFill>
                <a:cs typeface="Arial" panose="020B0604020202020204" pitchFamily="34" charset="0"/>
              </a:rPr>
              <a:t> managed by the PPP Center </a:t>
            </a:r>
            <a:r>
              <a:rPr lang="en-US" dirty="0">
                <a:cs typeface="Arial" panose="020B0604020202020204" pitchFamily="34" charset="0"/>
              </a:rPr>
              <a:t>to enhance the investment environment for PPP and to develop a robust pipeline of viable and well-prepared PPP infrastructure projects.</a:t>
            </a:r>
            <a:endParaRPr lang="en-US" b="1" dirty="0">
              <a:solidFill>
                <a:prstClr val="black"/>
              </a:solidFill>
              <a:cs typeface="Arial" panose="020B0604020202020204" pitchFamily="34" charset="0"/>
            </a:endParaRPr>
          </a:p>
        </p:txBody>
      </p:sp>
      <p:graphicFrame>
        <p:nvGraphicFramePr>
          <p:cNvPr id="19" name="Chart 18">
            <a:extLst>
              <a:ext uri="{FF2B5EF4-FFF2-40B4-BE49-F238E27FC236}">
                <a16:creationId xmlns:a16="http://schemas.microsoft.com/office/drawing/2014/main" id="{E1FFB212-E461-4C66-B09F-12E58D26043F}"/>
              </a:ext>
            </a:extLst>
          </p:cNvPr>
          <p:cNvGraphicFramePr/>
          <p:nvPr>
            <p:extLst/>
          </p:nvPr>
        </p:nvGraphicFramePr>
        <p:xfrm>
          <a:off x="4589525" y="807631"/>
          <a:ext cx="4328932" cy="24895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328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7A8FCD8D-F960-4E56-A5BA-CC024C473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sp>
        <p:nvSpPr>
          <p:cNvPr id="5" name="Title 1">
            <a:extLst>
              <a:ext uri="{FF2B5EF4-FFF2-40B4-BE49-F238E27FC236}">
                <a16:creationId xmlns:a16="http://schemas.microsoft.com/office/drawing/2014/main" id="{19B1DA68-34FA-4F5C-9F15-504884B0C30E}"/>
              </a:ext>
            </a:extLst>
          </p:cNvPr>
          <p:cNvSpPr txBox="1">
            <a:spLocks/>
          </p:cNvSpPr>
          <p:nvPr/>
        </p:nvSpPr>
        <p:spPr>
          <a:xfrm>
            <a:off x="165370" y="248713"/>
            <a:ext cx="9144000" cy="5162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4"/>
                </a:solidFill>
                <a:latin typeface="+mn-lt"/>
                <a:ea typeface="Verdana" panose="020B0604030504040204" pitchFamily="34" charset="0"/>
                <a:cs typeface="Times New Roman" panose="02020603050405020304" pitchFamily="18" charset="0"/>
              </a:rPr>
              <a:t>PDMF - Support for Local PPP Projects</a:t>
            </a:r>
          </a:p>
        </p:txBody>
      </p:sp>
      <p:grpSp>
        <p:nvGrpSpPr>
          <p:cNvPr id="6" name="Group 6">
            <a:extLst>
              <a:ext uri="{FF2B5EF4-FFF2-40B4-BE49-F238E27FC236}">
                <a16:creationId xmlns:a16="http://schemas.microsoft.com/office/drawing/2014/main" id="{F01682CE-820B-4E3F-B88A-D8BF799222E0}"/>
              </a:ext>
            </a:extLst>
          </p:cNvPr>
          <p:cNvGrpSpPr/>
          <p:nvPr/>
        </p:nvGrpSpPr>
        <p:grpSpPr>
          <a:xfrm>
            <a:off x="586080" y="1184410"/>
            <a:ext cx="2152430" cy="1722563"/>
            <a:chOff x="476896" y="1170762"/>
            <a:chExt cx="2152430" cy="1722563"/>
          </a:xfrm>
        </p:grpSpPr>
        <p:sp>
          <p:nvSpPr>
            <p:cNvPr id="7" name="Snip Diagonal Corner Rectangle 48">
              <a:extLst>
                <a:ext uri="{FF2B5EF4-FFF2-40B4-BE49-F238E27FC236}">
                  <a16:creationId xmlns:a16="http://schemas.microsoft.com/office/drawing/2014/main" id="{996CE592-D538-4ABC-9700-DD4F2D678828}"/>
                </a:ext>
              </a:extLst>
            </p:cNvPr>
            <p:cNvSpPr/>
            <p:nvPr/>
          </p:nvSpPr>
          <p:spPr>
            <a:xfrm>
              <a:off x="476896" y="1170762"/>
              <a:ext cx="2152430" cy="1722563"/>
            </a:xfrm>
            <a:prstGeom prst="snip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nip Diagonal Corner Rectangle 49">
              <a:extLst>
                <a:ext uri="{FF2B5EF4-FFF2-40B4-BE49-F238E27FC236}">
                  <a16:creationId xmlns:a16="http://schemas.microsoft.com/office/drawing/2014/main" id="{3308DB9D-9CA7-48E8-9413-E30F552A0147}"/>
                </a:ext>
              </a:extLst>
            </p:cNvPr>
            <p:cNvSpPr/>
            <p:nvPr/>
          </p:nvSpPr>
          <p:spPr>
            <a:xfrm>
              <a:off x="580640" y="1264814"/>
              <a:ext cx="1956755" cy="1389003"/>
            </a:xfrm>
            <a:prstGeom prst="snip2DiagRect">
              <a:avLst/>
            </a:prstGeom>
            <a:solidFill>
              <a:srgbClr val="002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CCE40611-6341-48F5-9262-F2A6ABC1889B}"/>
                </a:ext>
              </a:extLst>
            </p:cNvPr>
            <p:cNvSpPr txBox="1">
              <a:spLocks/>
            </p:cNvSpPr>
            <p:nvPr/>
          </p:nvSpPr>
          <p:spPr>
            <a:xfrm>
              <a:off x="876756" y="1480726"/>
              <a:ext cx="1535643" cy="989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2000" b="1" dirty="0">
                  <a:solidFill>
                    <a:schemeClr val="bg1"/>
                  </a:solidFill>
                </a:rPr>
                <a:t>Additional funding to PDMF</a:t>
              </a:r>
            </a:p>
          </p:txBody>
        </p:sp>
      </p:grpSp>
      <p:sp>
        <p:nvSpPr>
          <p:cNvPr id="10" name="TextBox 5">
            <a:extLst>
              <a:ext uri="{FF2B5EF4-FFF2-40B4-BE49-F238E27FC236}">
                <a16:creationId xmlns:a16="http://schemas.microsoft.com/office/drawing/2014/main" id="{BCE0CE5F-39C6-4DAA-9C11-2666BE0CE276}"/>
              </a:ext>
            </a:extLst>
          </p:cNvPr>
          <p:cNvSpPr txBox="1"/>
          <p:nvPr/>
        </p:nvSpPr>
        <p:spPr>
          <a:xfrm>
            <a:off x="6254316" y="3187809"/>
            <a:ext cx="2248241" cy="2862322"/>
          </a:xfrm>
          <a:prstGeom prst="rect">
            <a:avLst/>
          </a:prstGeom>
          <a:noFill/>
        </p:spPr>
        <p:txBody>
          <a:bodyPr wrap="square" rtlCol="0">
            <a:spAutoFit/>
          </a:bodyPr>
          <a:lstStyle/>
          <a:p>
            <a:r>
              <a:rPr lang="en-PH" sz="1600" dirty="0"/>
              <a:t>Access to a </a:t>
            </a:r>
            <a:r>
              <a:rPr lang="en-PH" b="1" dirty="0"/>
              <a:t>pool of experts</a:t>
            </a:r>
            <a:r>
              <a:rPr lang="en-PH" sz="1600" dirty="0"/>
              <a:t> specializing in the development of local PPP projects, particularly resilient and environmentally sustainable projects, and climate change adaptation and disaster risk management projects</a:t>
            </a:r>
          </a:p>
        </p:txBody>
      </p:sp>
      <p:sp>
        <p:nvSpPr>
          <p:cNvPr id="11" name="TextBox 56">
            <a:extLst>
              <a:ext uri="{FF2B5EF4-FFF2-40B4-BE49-F238E27FC236}">
                <a16:creationId xmlns:a16="http://schemas.microsoft.com/office/drawing/2014/main" id="{4593FB4A-83FC-4CF0-AA94-2E06C6163ADC}"/>
              </a:ext>
            </a:extLst>
          </p:cNvPr>
          <p:cNvSpPr txBox="1"/>
          <p:nvPr/>
        </p:nvSpPr>
        <p:spPr>
          <a:xfrm>
            <a:off x="3393981" y="3183695"/>
            <a:ext cx="2248241" cy="2862322"/>
          </a:xfrm>
          <a:prstGeom prst="rect">
            <a:avLst/>
          </a:prstGeom>
          <a:noFill/>
        </p:spPr>
        <p:txBody>
          <a:bodyPr wrap="square" rtlCol="0">
            <a:spAutoFit/>
          </a:bodyPr>
          <a:lstStyle/>
          <a:p>
            <a:r>
              <a:rPr lang="en-PH" sz="1600" dirty="0"/>
              <a:t>NEDA Undersecretary and Assistant Secretary for Regional Development and NEDA Regional Directors as representatives to the PDMF Committee to  provide </a:t>
            </a:r>
            <a:r>
              <a:rPr lang="en-PH" b="1" dirty="0"/>
              <a:t>local perspective </a:t>
            </a:r>
            <a:r>
              <a:rPr lang="en-PH" sz="1600" dirty="0"/>
              <a:t>in the evaluation of projects for funding support</a:t>
            </a:r>
          </a:p>
        </p:txBody>
      </p:sp>
      <p:grpSp>
        <p:nvGrpSpPr>
          <p:cNvPr id="12" name="Group 7">
            <a:extLst>
              <a:ext uri="{FF2B5EF4-FFF2-40B4-BE49-F238E27FC236}">
                <a16:creationId xmlns:a16="http://schemas.microsoft.com/office/drawing/2014/main" id="{6D8192C5-AB84-46E5-BBB2-3ABEA1A671AF}"/>
              </a:ext>
            </a:extLst>
          </p:cNvPr>
          <p:cNvGrpSpPr/>
          <p:nvPr/>
        </p:nvGrpSpPr>
        <p:grpSpPr>
          <a:xfrm>
            <a:off x="3420198" y="1184410"/>
            <a:ext cx="2152430" cy="1722563"/>
            <a:chOff x="3242161" y="1170762"/>
            <a:chExt cx="2152430" cy="1722563"/>
          </a:xfrm>
        </p:grpSpPr>
        <p:sp>
          <p:nvSpPr>
            <p:cNvPr id="13" name="Snip Diagonal Corner Rectangle 57">
              <a:extLst>
                <a:ext uri="{FF2B5EF4-FFF2-40B4-BE49-F238E27FC236}">
                  <a16:creationId xmlns:a16="http://schemas.microsoft.com/office/drawing/2014/main" id="{E131FACF-97AC-4343-8147-4F3947D7EED4}"/>
                </a:ext>
              </a:extLst>
            </p:cNvPr>
            <p:cNvSpPr/>
            <p:nvPr/>
          </p:nvSpPr>
          <p:spPr>
            <a:xfrm>
              <a:off x="3242161" y="1170762"/>
              <a:ext cx="2152430" cy="1722563"/>
            </a:xfrm>
            <a:prstGeom prst="snip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Diagonal Corner Rectangle 58">
              <a:extLst>
                <a:ext uri="{FF2B5EF4-FFF2-40B4-BE49-F238E27FC236}">
                  <a16:creationId xmlns:a16="http://schemas.microsoft.com/office/drawing/2014/main" id="{0CB74DEB-D615-43D4-A1A9-23DA4E554824}"/>
                </a:ext>
              </a:extLst>
            </p:cNvPr>
            <p:cNvSpPr/>
            <p:nvPr/>
          </p:nvSpPr>
          <p:spPr>
            <a:xfrm>
              <a:off x="3345905" y="1264814"/>
              <a:ext cx="1956755" cy="1389003"/>
            </a:xfrm>
            <a:prstGeom prst="snip2DiagRect">
              <a:avLst/>
            </a:prstGeom>
            <a:solidFill>
              <a:srgbClr val="002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6">
              <a:extLst>
                <a:ext uri="{FF2B5EF4-FFF2-40B4-BE49-F238E27FC236}">
                  <a16:creationId xmlns:a16="http://schemas.microsoft.com/office/drawing/2014/main" id="{D6FCB216-32B4-42BF-9FE5-00E1D85230ED}"/>
                </a:ext>
              </a:extLst>
            </p:cNvPr>
            <p:cNvSpPr txBox="1">
              <a:spLocks/>
            </p:cNvSpPr>
            <p:nvPr/>
          </p:nvSpPr>
          <p:spPr>
            <a:xfrm>
              <a:off x="3642021" y="1357894"/>
              <a:ext cx="1535643" cy="3736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2000" b="1" dirty="0">
                  <a:solidFill>
                    <a:schemeClr val="bg1"/>
                  </a:solidFill>
                </a:rPr>
                <a:t>PDMF Committee for Local PPP Projects</a:t>
              </a:r>
            </a:p>
          </p:txBody>
        </p:sp>
      </p:grpSp>
      <p:grpSp>
        <p:nvGrpSpPr>
          <p:cNvPr id="16" name="Group 9">
            <a:extLst>
              <a:ext uri="{FF2B5EF4-FFF2-40B4-BE49-F238E27FC236}">
                <a16:creationId xmlns:a16="http://schemas.microsoft.com/office/drawing/2014/main" id="{56B41CE2-26DF-4047-A28D-882E4CEE9DC2}"/>
              </a:ext>
            </a:extLst>
          </p:cNvPr>
          <p:cNvGrpSpPr/>
          <p:nvPr/>
        </p:nvGrpSpPr>
        <p:grpSpPr>
          <a:xfrm>
            <a:off x="6254316" y="1184410"/>
            <a:ext cx="2152430" cy="1722563"/>
            <a:chOff x="6145132" y="1244285"/>
            <a:chExt cx="2152430" cy="1722563"/>
          </a:xfrm>
        </p:grpSpPr>
        <p:sp>
          <p:nvSpPr>
            <p:cNvPr id="17" name="Snip Diagonal Corner Rectangle 60">
              <a:extLst>
                <a:ext uri="{FF2B5EF4-FFF2-40B4-BE49-F238E27FC236}">
                  <a16:creationId xmlns:a16="http://schemas.microsoft.com/office/drawing/2014/main" id="{571689DF-B928-4EB5-9A1B-378E54F70C83}"/>
                </a:ext>
              </a:extLst>
            </p:cNvPr>
            <p:cNvSpPr/>
            <p:nvPr/>
          </p:nvSpPr>
          <p:spPr>
            <a:xfrm>
              <a:off x="6145132" y="1244285"/>
              <a:ext cx="2152430" cy="1722563"/>
            </a:xfrm>
            <a:prstGeom prst="snip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Diagonal Corner Rectangle 61">
              <a:extLst>
                <a:ext uri="{FF2B5EF4-FFF2-40B4-BE49-F238E27FC236}">
                  <a16:creationId xmlns:a16="http://schemas.microsoft.com/office/drawing/2014/main" id="{A08043B3-3C47-4F86-A965-D7B1B0DCBF57}"/>
                </a:ext>
              </a:extLst>
            </p:cNvPr>
            <p:cNvSpPr/>
            <p:nvPr/>
          </p:nvSpPr>
          <p:spPr>
            <a:xfrm>
              <a:off x="6248876" y="1338337"/>
              <a:ext cx="1956755" cy="1389003"/>
            </a:xfrm>
            <a:prstGeom prst="snip2DiagRect">
              <a:avLst/>
            </a:prstGeom>
            <a:solidFill>
              <a:srgbClr val="002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6">
              <a:extLst>
                <a:ext uri="{FF2B5EF4-FFF2-40B4-BE49-F238E27FC236}">
                  <a16:creationId xmlns:a16="http://schemas.microsoft.com/office/drawing/2014/main" id="{C6012594-0779-4319-82D5-02639C8B8624}"/>
                </a:ext>
              </a:extLst>
            </p:cNvPr>
            <p:cNvSpPr txBox="1">
              <a:spLocks/>
            </p:cNvSpPr>
            <p:nvPr/>
          </p:nvSpPr>
          <p:spPr>
            <a:xfrm>
              <a:off x="6572005" y="1640317"/>
              <a:ext cx="1535643" cy="670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2000" b="1" dirty="0">
                  <a:solidFill>
                    <a:schemeClr val="bg1"/>
                  </a:solidFill>
                </a:rPr>
                <a:t>Local PDMF Panel</a:t>
              </a:r>
            </a:p>
          </p:txBody>
        </p:sp>
      </p:grpSp>
      <p:sp>
        <p:nvSpPr>
          <p:cNvPr id="20" name="TextBox 63">
            <a:extLst>
              <a:ext uri="{FF2B5EF4-FFF2-40B4-BE49-F238E27FC236}">
                <a16:creationId xmlns:a16="http://schemas.microsoft.com/office/drawing/2014/main" id="{ACDA719F-F377-49D2-8894-E56E68A262CA}"/>
              </a:ext>
            </a:extLst>
          </p:cNvPr>
          <p:cNvSpPr txBox="1"/>
          <p:nvPr/>
        </p:nvSpPr>
        <p:spPr>
          <a:xfrm>
            <a:off x="558426" y="5063847"/>
            <a:ext cx="2248241" cy="1107996"/>
          </a:xfrm>
          <a:prstGeom prst="rect">
            <a:avLst/>
          </a:prstGeom>
          <a:noFill/>
        </p:spPr>
        <p:txBody>
          <a:bodyPr wrap="square" rtlCol="0">
            <a:spAutoFit/>
          </a:bodyPr>
          <a:lstStyle/>
          <a:p>
            <a:r>
              <a:rPr lang="en-PH" sz="1600" dirty="0"/>
              <a:t>Additional </a:t>
            </a:r>
            <a:r>
              <a:rPr lang="en-PH" b="1" dirty="0"/>
              <a:t>USD 2.5M </a:t>
            </a:r>
            <a:r>
              <a:rPr lang="en-PH" sz="1600" dirty="0"/>
              <a:t>foreign counterpart funding to support local PPP projects</a:t>
            </a:r>
          </a:p>
        </p:txBody>
      </p:sp>
      <p:grpSp>
        <p:nvGrpSpPr>
          <p:cNvPr id="21" name="Group 64">
            <a:extLst>
              <a:ext uri="{FF2B5EF4-FFF2-40B4-BE49-F238E27FC236}">
                <a16:creationId xmlns:a16="http://schemas.microsoft.com/office/drawing/2014/main" id="{A21FE95C-5764-4974-94C9-062A0B43967E}"/>
              </a:ext>
            </a:extLst>
          </p:cNvPr>
          <p:cNvGrpSpPr/>
          <p:nvPr/>
        </p:nvGrpSpPr>
        <p:grpSpPr>
          <a:xfrm>
            <a:off x="558426" y="3822064"/>
            <a:ext cx="2141766" cy="1119151"/>
            <a:chOff x="5577763" y="1473504"/>
            <a:chExt cx="2141766" cy="1119151"/>
          </a:xfrm>
        </p:grpSpPr>
        <p:pic>
          <p:nvPicPr>
            <p:cNvPr id="22" name="Picture 65">
              <a:extLst>
                <a:ext uri="{FF2B5EF4-FFF2-40B4-BE49-F238E27FC236}">
                  <a16:creationId xmlns:a16="http://schemas.microsoft.com/office/drawing/2014/main" id="{BB62F3F1-4F00-4025-9E4A-A55EE7B51F6B}"/>
                </a:ext>
              </a:extLst>
            </p:cNvPr>
            <p:cNvPicPr>
              <a:picLocks noChangeAspect="1"/>
            </p:cNvPicPr>
            <p:nvPr/>
          </p:nvPicPr>
          <p:blipFill rotWithShape="1">
            <a:blip r:embed="rId4">
              <a:extLst>
                <a:ext uri="{28A0092B-C50C-407E-A947-70E740481C1C}">
                  <a14:useLocalDpi xmlns:a14="http://schemas.microsoft.com/office/drawing/2010/main" val="0"/>
                </a:ext>
              </a:extLst>
            </a:blip>
            <a:srcRect l="28195" t="32463" r="1001" b="37570"/>
            <a:stretch/>
          </p:blipFill>
          <p:spPr>
            <a:xfrm>
              <a:off x="5577763" y="1473504"/>
              <a:ext cx="2141766" cy="1025115"/>
            </a:xfrm>
            <a:prstGeom prst="rect">
              <a:avLst/>
            </a:prstGeom>
          </p:spPr>
        </p:pic>
        <p:pic>
          <p:nvPicPr>
            <p:cNvPr id="23" name="Picture 66">
              <a:extLst>
                <a:ext uri="{FF2B5EF4-FFF2-40B4-BE49-F238E27FC236}">
                  <a16:creationId xmlns:a16="http://schemas.microsoft.com/office/drawing/2014/main" id="{78C5ED1D-CEEE-4C69-A263-834CE94424BF}"/>
                </a:ext>
              </a:extLst>
            </p:cNvPr>
            <p:cNvPicPr>
              <a:picLocks noChangeAspect="1"/>
            </p:cNvPicPr>
            <p:nvPr/>
          </p:nvPicPr>
          <p:blipFill rotWithShape="1">
            <a:blip r:embed="rId4">
              <a:extLst>
                <a:ext uri="{28A0092B-C50C-407E-A947-70E740481C1C}">
                  <a14:useLocalDpi xmlns:a14="http://schemas.microsoft.com/office/drawing/2010/main" val="0"/>
                </a:ext>
              </a:extLst>
            </a:blip>
            <a:srcRect l="28195" t="62109" r="1001" b="23990"/>
            <a:stretch/>
          </p:blipFill>
          <p:spPr>
            <a:xfrm>
              <a:off x="5577763" y="2117130"/>
              <a:ext cx="2141766" cy="475525"/>
            </a:xfrm>
            <a:prstGeom prst="rect">
              <a:avLst/>
            </a:prstGeom>
          </p:spPr>
        </p:pic>
      </p:grpSp>
      <p:pic>
        <p:nvPicPr>
          <p:cNvPr id="24" name="Picture 67">
            <a:extLst>
              <a:ext uri="{FF2B5EF4-FFF2-40B4-BE49-F238E27FC236}">
                <a16:creationId xmlns:a16="http://schemas.microsoft.com/office/drawing/2014/main" id="{D9B3323B-DD2F-4A93-B4A6-04313C9E3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426" y="3122885"/>
            <a:ext cx="2141766" cy="1045785"/>
          </a:xfrm>
          <a:prstGeom prst="rect">
            <a:avLst/>
          </a:prstGeom>
        </p:spPr>
      </p:pic>
      <p:pic>
        <p:nvPicPr>
          <p:cNvPr id="25" name="Picture 23">
            <a:extLst>
              <a:ext uri="{FF2B5EF4-FFF2-40B4-BE49-F238E27FC236}">
                <a16:creationId xmlns:a16="http://schemas.microsoft.com/office/drawing/2014/main" id="{DF85BE6F-18F1-4C45-9D1D-7E01A35B08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spTree>
    <p:extLst>
      <p:ext uri="{BB962C8B-B14F-4D97-AF65-F5344CB8AC3E}">
        <p14:creationId xmlns:p14="http://schemas.microsoft.com/office/powerpoint/2010/main" val="2714593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32525"/>
            <a:ext cx="9144000" cy="1725475"/>
          </a:xfrm>
          <a:prstGeom prst="rect">
            <a:avLst/>
          </a:prstGeom>
          <a:blipFill dpi="0" rotWithShape="1">
            <a:blip r:embed="rId2">
              <a:alphaModFix amt="7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Slide Number Placeholder 1"/>
          <p:cNvSpPr txBox="1">
            <a:spLocks/>
          </p:cNvSpPr>
          <p:nvPr/>
        </p:nvSpPr>
        <p:spPr>
          <a:xfrm>
            <a:off x="7384307" y="5854950"/>
            <a:ext cx="2269972" cy="379867"/>
          </a:xfrm>
          <a:prstGeom prst="rect">
            <a:avLst/>
          </a:prstGeom>
        </p:spPr>
        <p:txBody>
          <a:bodyPr vert="horz" lIns="86266" tIns="43133" rIns="86266" bIns="4313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1371"/>
            <a:endParaRPr lang="en-PH" sz="1132" dirty="0">
              <a:solidFill>
                <a:prstClr val="black">
                  <a:tint val="75000"/>
                </a:prstClr>
              </a:solidFill>
            </a:endParaRPr>
          </a:p>
        </p:txBody>
      </p:sp>
      <p:sp>
        <p:nvSpPr>
          <p:cNvPr id="6" name="Slide Number Placeholder 1"/>
          <p:cNvSpPr txBox="1">
            <a:spLocks/>
          </p:cNvSpPr>
          <p:nvPr/>
        </p:nvSpPr>
        <p:spPr>
          <a:xfrm>
            <a:off x="7384307" y="5854950"/>
            <a:ext cx="2269972" cy="379867"/>
          </a:xfrm>
          <a:prstGeom prst="rect">
            <a:avLst/>
          </a:prstGeom>
        </p:spPr>
        <p:txBody>
          <a:bodyPr vert="horz" lIns="86266" tIns="43133" rIns="86266" bIns="4313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1371"/>
            <a:endParaRPr lang="en-PH" sz="1132" dirty="0">
              <a:solidFill>
                <a:prstClr val="black">
                  <a:tint val="75000"/>
                </a:prstClr>
              </a:solidFill>
            </a:endParaRPr>
          </a:p>
        </p:txBody>
      </p:sp>
      <p:sp>
        <p:nvSpPr>
          <p:cNvPr id="7" name="Rectangle 6"/>
          <p:cNvSpPr/>
          <p:nvPr/>
        </p:nvSpPr>
        <p:spPr>
          <a:xfrm>
            <a:off x="92598" y="190964"/>
            <a:ext cx="7470998" cy="584775"/>
          </a:xfrm>
          <a:prstGeom prst="rect">
            <a:avLst/>
          </a:prstGeom>
        </p:spPr>
        <p:txBody>
          <a:bodyPr wrap="square">
            <a:spAutoFit/>
          </a:bodyPr>
          <a:lstStyle/>
          <a:p>
            <a:r>
              <a:rPr lang="en-US" sz="3200" b="1" dirty="0">
                <a:solidFill>
                  <a:srgbClr val="002060"/>
                </a:solidFill>
                <a:ea typeface="Verdana" panose="020B0604030504040204" pitchFamily="34" charset="0"/>
                <a:cs typeface="Times New Roman" panose="02020603050405020304" pitchFamily="18" charset="0"/>
              </a:rPr>
              <a:t>Local PPP Projects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sp>
        <p:nvSpPr>
          <p:cNvPr id="9" name="Title 1"/>
          <p:cNvSpPr txBox="1">
            <a:spLocks/>
          </p:cNvSpPr>
          <p:nvPr/>
        </p:nvSpPr>
        <p:spPr>
          <a:xfrm>
            <a:off x="165370" y="248713"/>
            <a:ext cx="9144000" cy="5162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4"/>
                </a:solidFill>
                <a:latin typeface="+mn-lt"/>
                <a:ea typeface="Verdana" panose="020B0604030504040204" pitchFamily="34" charset="0"/>
                <a:cs typeface="Times New Roman" panose="02020603050405020304" pitchFamily="18" charset="0"/>
              </a:rPr>
              <a:t>PPP Center - Support in Policies</a:t>
            </a:r>
          </a:p>
        </p:txBody>
      </p:sp>
      <p:sp>
        <p:nvSpPr>
          <p:cNvPr id="10" name="Parallelogram 9"/>
          <p:cNvSpPr/>
          <p:nvPr/>
        </p:nvSpPr>
        <p:spPr>
          <a:xfrm>
            <a:off x="0" y="4193938"/>
            <a:ext cx="1584181" cy="709831"/>
          </a:xfrm>
          <a:prstGeom prst="parallelogram">
            <a:avLst>
              <a:gd name="adj" fmla="val 63182"/>
            </a:avLst>
          </a:prstGeom>
          <a:solidFill>
            <a:srgbClr val="5B9BD5"/>
          </a:solidFill>
          <a:ln>
            <a:noFill/>
          </a:ln>
          <a:effectLst>
            <a:outerShdw blurRad="190500" dist="63500" dir="8100000" sx="105000" sy="105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657230" y="3150723"/>
            <a:ext cx="1584181" cy="709831"/>
          </a:xfrm>
          <a:prstGeom prst="parallelogram">
            <a:avLst>
              <a:gd name="adj" fmla="val 63182"/>
            </a:avLst>
          </a:prstGeom>
          <a:solidFill>
            <a:srgbClr val="002647"/>
          </a:solidFill>
          <a:ln>
            <a:noFill/>
          </a:ln>
          <a:effectLst>
            <a:outerShdw blurRad="190500" dist="63500" dir="8100000" sx="105000" sy="105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1288885" y="2124119"/>
            <a:ext cx="1584181" cy="709831"/>
          </a:xfrm>
          <a:prstGeom prst="parallelogram">
            <a:avLst>
              <a:gd name="adj" fmla="val 63182"/>
            </a:avLst>
          </a:prstGeom>
          <a:solidFill>
            <a:srgbClr val="FEBE10"/>
          </a:solidFill>
          <a:ln>
            <a:noFill/>
          </a:ln>
          <a:effectLst>
            <a:outerShdw blurRad="190500" dist="63500" dir="8100000" sx="105000" sy="105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849416" y="4051179"/>
            <a:ext cx="2011683" cy="1047750"/>
          </a:xfrm>
          <a:prstGeom prst="parallelogram">
            <a:avLst>
              <a:gd name="adj" fmla="val 63182"/>
            </a:avLst>
          </a:prstGeom>
          <a:solidFill>
            <a:schemeClr val="accent1"/>
          </a:solidFill>
          <a:ln>
            <a:noFill/>
          </a:ln>
          <a:effectLst>
            <a:outerShdw blurRad="190500" dist="63500" dir="8100000" sx="105000" sy="105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1516165" y="3015951"/>
            <a:ext cx="2011683" cy="1047750"/>
          </a:xfrm>
          <a:prstGeom prst="parallelogram">
            <a:avLst>
              <a:gd name="adj" fmla="val 63182"/>
            </a:avLst>
          </a:prstGeom>
          <a:solidFill>
            <a:srgbClr val="002748"/>
          </a:solidFill>
          <a:ln>
            <a:noFill/>
          </a:ln>
          <a:effectLst>
            <a:outerShdw blurRad="190500" dist="63500" dir="8100000" sx="105000" sy="105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a:off x="2165818" y="1968201"/>
            <a:ext cx="2011683" cy="1047750"/>
          </a:xfrm>
          <a:prstGeom prst="parallelogram">
            <a:avLst>
              <a:gd name="adj" fmla="val 63182"/>
            </a:avLst>
          </a:prstGeom>
          <a:solidFill>
            <a:srgbClr val="FEBE10"/>
          </a:solidFill>
          <a:ln>
            <a:noFill/>
          </a:ln>
          <a:effectLst>
            <a:outerShdw blurRad="190500" dist="63500" dir="8100000" sx="105000" sy="105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a:off x="2332703" y="3842592"/>
            <a:ext cx="7297045" cy="1047750"/>
          </a:xfrm>
          <a:prstGeom prst="parallelogram">
            <a:avLst>
              <a:gd name="adj" fmla="val 63182"/>
            </a:avLst>
          </a:prstGeom>
          <a:solidFill>
            <a:schemeClr val="accent1"/>
          </a:solidFill>
          <a:ln>
            <a:noFill/>
          </a:ln>
          <a:effectLst>
            <a:outerShdw blurRad="190500" dist="63500" dir="1200000" sx="105000" sy="105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a:off x="2989933" y="2792151"/>
            <a:ext cx="7297045" cy="1047750"/>
          </a:xfrm>
          <a:prstGeom prst="parallelogram">
            <a:avLst>
              <a:gd name="adj" fmla="val 63182"/>
            </a:avLst>
          </a:prstGeom>
          <a:solidFill>
            <a:srgbClr val="002647"/>
          </a:solidFill>
          <a:ln>
            <a:noFill/>
          </a:ln>
          <a:effectLst>
            <a:outerShdw blurRad="190500" dist="63500" dir="1200000" sx="105000" sy="105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a:off x="3647009" y="1772931"/>
            <a:ext cx="7297045" cy="1047750"/>
          </a:xfrm>
          <a:prstGeom prst="parallelogram">
            <a:avLst>
              <a:gd name="adj" fmla="val 63182"/>
            </a:avLst>
          </a:prstGeom>
          <a:solidFill>
            <a:srgbClr val="FEBE10"/>
          </a:solidFill>
          <a:ln>
            <a:noFill/>
          </a:ln>
          <a:effectLst>
            <a:outerShdw blurRad="190500" dist="63500" dir="1200000" sx="105000" sy="105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56343" y="4001784"/>
            <a:ext cx="6102552" cy="769441"/>
          </a:xfrm>
          <a:prstGeom prst="rect">
            <a:avLst/>
          </a:prstGeom>
        </p:spPr>
        <p:txBody>
          <a:bodyPr wrap="square">
            <a:spAutoFit/>
          </a:bodyPr>
          <a:lstStyle/>
          <a:p>
            <a:r>
              <a:rPr lang="en-PH" sz="2200" b="1" dirty="0">
                <a:solidFill>
                  <a:schemeClr val="bg1"/>
                </a:solidFill>
              </a:rPr>
              <a:t>Sectoral guidelines (e.g. water &amp; sanitation, </a:t>
            </a:r>
          </a:p>
          <a:p>
            <a:r>
              <a:rPr lang="en-PH" sz="2200" b="1" dirty="0">
                <a:solidFill>
                  <a:schemeClr val="bg1"/>
                </a:solidFill>
              </a:rPr>
              <a:t>solid waste management)</a:t>
            </a:r>
          </a:p>
        </p:txBody>
      </p:sp>
      <p:sp>
        <p:nvSpPr>
          <p:cNvPr id="20" name="Rectangle 19"/>
          <p:cNvSpPr/>
          <p:nvPr/>
        </p:nvSpPr>
        <p:spPr>
          <a:xfrm>
            <a:off x="3604248" y="3143485"/>
            <a:ext cx="4643338" cy="430887"/>
          </a:xfrm>
          <a:prstGeom prst="rect">
            <a:avLst/>
          </a:prstGeom>
        </p:spPr>
        <p:txBody>
          <a:bodyPr wrap="square">
            <a:spAutoFit/>
          </a:bodyPr>
          <a:lstStyle/>
          <a:p>
            <a:r>
              <a:rPr lang="en-PH" sz="2200" b="1" dirty="0">
                <a:solidFill>
                  <a:schemeClr val="bg1"/>
                </a:solidFill>
              </a:rPr>
              <a:t>PPP Governing Board’s policies</a:t>
            </a:r>
          </a:p>
        </p:txBody>
      </p:sp>
      <p:sp>
        <p:nvSpPr>
          <p:cNvPr id="21" name="Rectangle 20"/>
          <p:cNvSpPr/>
          <p:nvPr/>
        </p:nvSpPr>
        <p:spPr>
          <a:xfrm>
            <a:off x="4238869" y="1872070"/>
            <a:ext cx="4905131" cy="830997"/>
          </a:xfrm>
          <a:prstGeom prst="rect">
            <a:avLst/>
          </a:prstGeom>
        </p:spPr>
        <p:txBody>
          <a:bodyPr wrap="square">
            <a:spAutoFit/>
          </a:bodyPr>
          <a:lstStyle/>
          <a:p>
            <a:r>
              <a:rPr lang="en-PH" sz="1600" b="1" dirty="0">
                <a:solidFill>
                  <a:schemeClr val="bg1"/>
                </a:solidFill>
              </a:rPr>
              <a:t>Assistance in the review and formulation of legal framework (Build-Operate-Transfer Law, Joint Venture Guidelines, PPP or Joint Venture Codes of LGUs)</a:t>
            </a:r>
          </a:p>
        </p:txBody>
      </p:sp>
      <p:sp>
        <p:nvSpPr>
          <p:cNvPr id="22" name="Rectangle 21"/>
          <p:cNvSpPr/>
          <p:nvPr/>
        </p:nvSpPr>
        <p:spPr>
          <a:xfrm>
            <a:off x="2714002" y="2085985"/>
            <a:ext cx="917965" cy="830997"/>
          </a:xfrm>
          <a:prstGeom prst="rect">
            <a:avLst/>
          </a:prstGeom>
        </p:spPr>
        <p:txBody>
          <a:bodyPr wrap="square">
            <a:spAutoFit/>
          </a:bodyPr>
          <a:lstStyle/>
          <a:p>
            <a:r>
              <a:rPr lang="en-PH" sz="4800" b="1" dirty="0">
                <a:solidFill>
                  <a:schemeClr val="bg1"/>
                </a:solidFill>
              </a:rPr>
              <a:t>01</a:t>
            </a:r>
          </a:p>
        </p:txBody>
      </p:sp>
      <p:sp>
        <p:nvSpPr>
          <p:cNvPr id="23" name="Rectangle 22"/>
          <p:cNvSpPr/>
          <p:nvPr/>
        </p:nvSpPr>
        <p:spPr>
          <a:xfrm>
            <a:off x="2117692" y="3109141"/>
            <a:ext cx="917965" cy="830997"/>
          </a:xfrm>
          <a:prstGeom prst="rect">
            <a:avLst/>
          </a:prstGeom>
        </p:spPr>
        <p:txBody>
          <a:bodyPr wrap="square">
            <a:spAutoFit/>
          </a:bodyPr>
          <a:lstStyle/>
          <a:p>
            <a:r>
              <a:rPr lang="en-PH" sz="4800" b="1" dirty="0">
                <a:solidFill>
                  <a:schemeClr val="bg1"/>
                </a:solidFill>
              </a:rPr>
              <a:t>02</a:t>
            </a:r>
          </a:p>
        </p:txBody>
      </p:sp>
      <p:sp>
        <p:nvSpPr>
          <p:cNvPr id="24" name="Rectangle 23"/>
          <p:cNvSpPr/>
          <p:nvPr/>
        </p:nvSpPr>
        <p:spPr>
          <a:xfrm>
            <a:off x="1480418" y="4142962"/>
            <a:ext cx="917965" cy="830997"/>
          </a:xfrm>
          <a:prstGeom prst="rect">
            <a:avLst/>
          </a:prstGeom>
        </p:spPr>
        <p:txBody>
          <a:bodyPr wrap="square">
            <a:spAutoFit/>
          </a:bodyPr>
          <a:lstStyle/>
          <a:p>
            <a:r>
              <a:rPr lang="en-PH" sz="4800" b="1" dirty="0">
                <a:solidFill>
                  <a:schemeClr val="bg1"/>
                </a:solidFill>
              </a:rPr>
              <a:t>03</a:t>
            </a:r>
          </a:p>
        </p:txBody>
      </p:sp>
      <p:pic>
        <p:nvPicPr>
          <p:cNvPr id="25" name="Picture 2" descr="Image result for law icon"/>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70626" r="69122"/>
          <a:stretch/>
        </p:blipFill>
        <p:spPr bwMode="auto">
          <a:xfrm>
            <a:off x="910482" y="3183034"/>
            <a:ext cx="816491" cy="7567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1738491" y="2227574"/>
            <a:ext cx="502920" cy="502920"/>
          </a:xfrm>
          <a:prstGeom prst="rect">
            <a:avLst/>
          </a:prstGeom>
        </p:spPr>
      </p:pic>
      <p:pic>
        <p:nvPicPr>
          <p:cNvPr id="33" name="Picture 32"/>
          <p:cNvPicPr>
            <a:picLocks noChangeAspect="1"/>
          </p:cNvPicPr>
          <p:nvPr/>
        </p:nvPicPr>
        <p:blipFill rotWithShape="1">
          <a:blip r:embed="rId7" cstate="print">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b="15399"/>
          <a:stretch/>
        </p:blipFill>
        <p:spPr>
          <a:xfrm>
            <a:off x="375073" y="4273199"/>
            <a:ext cx="648508" cy="548640"/>
          </a:xfrm>
          <a:prstGeom prst="rect">
            <a:avLst/>
          </a:prstGeom>
        </p:spPr>
      </p:pic>
      <p:pic>
        <p:nvPicPr>
          <p:cNvPr id="34" name="Picture 42">
            <a:extLst>
              <a:ext uri="{FF2B5EF4-FFF2-40B4-BE49-F238E27FC236}">
                <a16:creationId xmlns:a16="http://schemas.microsoft.com/office/drawing/2014/main" id="{7884A421-3088-413D-A15B-172AB54461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spTree>
    <p:extLst>
      <p:ext uri="{BB962C8B-B14F-4D97-AF65-F5344CB8AC3E}">
        <p14:creationId xmlns:p14="http://schemas.microsoft.com/office/powerpoint/2010/main" val="75661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12" r="6194"/>
          <a:stretch/>
        </p:blipFill>
        <p:spPr>
          <a:xfrm>
            <a:off x="-14514" y="1194855"/>
            <a:ext cx="9144000" cy="2609333"/>
          </a:xfrm>
          <a:prstGeom prst="rect">
            <a:avLst/>
          </a:prstGeom>
        </p:spPr>
      </p:pic>
      <p:sp>
        <p:nvSpPr>
          <p:cNvPr id="5" name="Rectangle 4"/>
          <p:cNvSpPr/>
          <p:nvPr/>
        </p:nvSpPr>
        <p:spPr>
          <a:xfrm>
            <a:off x="92598" y="190964"/>
            <a:ext cx="7470998" cy="584775"/>
          </a:xfrm>
          <a:prstGeom prst="rect">
            <a:avLst/>
          </a:prstGeom>
        </p:spPr>
        <p:txBody>
          <a:bodyPr wrap="square">
            <a:spAutoFit/>
          </a:bodyPr>
          <a:lstStyle/>
          <a:p>
            <a:r>
              <a:rPr lang="en-US" sz="3200" b="1" dirty="0">
                <a:solidFill>
                  <a:srgbClr val="002060"/>
                </a:solidFill>
                <a:ea typeface="Verdana" panose="020B0604030504040204" pitchFamily="34" charset="0"/>
                <a:cs typeface="Times New Roman" panose="02020603050405020304" pitchFamily="18" charset="0"/>
              </a:rPr>
              <a:t>Local PPP Projects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2282" y="6363102"/>
            <a:ext cx="366613" cy="3666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312"/>
            <a:ext cx="9144000" cy="523366"/>
          </a:xfrm>
          <a:prstGeom prst="rect">
            <a:avLst/>
          </a:prstGeom>
          <a:effectLst>
            <a:outerShdw blurRad="50800" dist="50800" dir="5400000" algn="ctr" rotWithShape="0">
              <a:srgbClr val="000000">
                <a:alpha val="88000"/>
              </a:srgbClr>
            </a:outerShdw>
          </a:effectLst>
        </p:spPr>
      </p:pic>
      <p:sp>
        <p:nvSpPr>
          <p:cNvPr id="8" name="Title 1"/>
          <p:cNvSpPr txBox="1">
            <a:spLocks/>
          </p:cNvSpPr>
          <p:nvPr/>
        </p:nvSpPr>
        <p:spPr>
          <a:xfrm>
            <a:off x="165370" y="248713"/>
            <a:ext cx="9144000" cy="5162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4"/>
                </a:solidFill>
                <a:latin typeface="+mn-lt"/>
                <a:ea typeface="Verdana" panose="020B0604030504040204" pitchFamily="34" charset="0"/>
                <a:cs typeface="Times New Roman" panose="02020603050405020304" pitchFamily="18" charset="0"/>
              </a:rPr>
              <a:t>PPP Center - Support in Capacity Building</a:t>
            </a:r>
          </a:p>
        </p:txBody>
      </p:sp>
      <p:grpSp>
        <p:nvGrpSpPr>
          <p:cNvPr id="9" name="Group 8"/>
          <p:cNvGrpSpPr/>
          <p:nvPr/>
        </p:nvGrpSpPr>
        <p:grpSpPr>
          <a:xfrm>
            <a:off x="2626434" y="720980"/>
            <a:ext cx="1838857" cy="3219061"/>
            <a:chOff x="1142288" y="3487168"/>
            <a:chExt cx="1838857" cy="3219061"/>
          </a:xfrm>
        </p:grpSpPr>
        <p:sp>
          <p:nvSpPr>
            <p:cNvPr id="10" name="Rectangle 9"/>
            <p:cNvSpPr/>
            <p:nvPr/>
          </p:nvSpPr>
          <p:spPr>
            <a:xfrm rot="1905908">
              <a:off x="1142288" y="3487168"/>
              <a:ext cx="92645" cy="3190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9694092" flipV="1">
              <a:off x="2888500" y="3515425"/>
              <a:ext cx="92645" cy="3190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104571" y="723517"/>
            <a:ext cx="1838857" cy="3219061"/>
            <a:chOff x="1142288" y="3487168"/>
            <a:chExt cx="1838857" cy="3219061"/>
          </a:xfrm>
        </p:grpSpPr>
        <p:sp>
          <p:nvSpPr>
            <p:cNvPr id="13" name="Rectangle 12"/>
            <p:cNvSpPr/>
            <p:nvPr/>
          </p:nvSpPr>
          <p:spPr>
            <a:xfrm rot="1905908">
              <a:off x="1142288" y="3487168"/>
              <a:ext cx="92645" cy="3190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9694092" flipV="1">
              <a:off x="2888500" y="3515425"/>
              <a:ext cx="92645" cy="3190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Isosceles Triangle 14"/>
          <p:cNvSpPr/>
          <p:nvPr/>
        </p:nvSpPr>
        <p:spPr>
          <a:xfrm>
            <a:off x="1910940" y="1188522"/>
            <a:ext cx="3257769" cy="2622139"/>
          </a:xfrm>
          <a:prstGeom prst="triangl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7135865" y="1188598"/>
            <a:ext cx="3257769" cy="2622139"/>
          </a:xfrm>
          <a:prstGeom prst="triangl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8760242" y="1190233"/>
            <a:ext cx="3257769" cy="2622139"/>
          </a:xfrm>
          <a:prstGeom prst="triangl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4058" y="4093825"/>
            <a:ext cx="8055883" cy="2092881"/>
          </a:xfrm>
          <a:prstGeom prst="rect">
            <a:avLst/>
          </a:prstGeom>
        </p:spPr>
        <p:txBody>
          <a:bodyPr wrap="square">
            <a:spAutoFit/>
          </a:bodyPr>
          <a:lstStyle/>
          <a:p>
            <a:r>
              <a:rPr lang="en-PH" dirty="0"/>
              <a:t>Conduct of </a:t>
            </a:r>
            <a:r>
              <a:rPr lang="en-PH" sz="2200" b="1" dirty="0">
                <a:solidFill>
                  <a:schemeClr val="accent2"/>
                </a:solidFill>
              </a:rPr>
              <a:t>trainings and seminars</a:t>
            </a:r>
            <a:r>
              <a:rPr lang="en-PH" dirty="0"/>
              <a:t> depending on the development needs and requirements of the implementing agency</a:t>
            </a:r>
          </a:p>
          <a:p>
            <a:pPr marL="742950" lvl="1" indent="-285750">
              <a:buFont typeface="Arial" panose="020B0604020202020204" pitchFamily="34" charset="0"/>
              <a:buChar char="•"/>
            </a:pPr>
            <a:r>
              <a:rPr lang="en-PH" dirty="0"/>
              <a:t>Introduction to PPP concepts or PPP 101</a:t>
            </a:r>
          </a:p>
          <a:p>
            <a:pPr marL="742950" lvl="1" indent="-285750">
              <a:buFont typeface="Arial" panose="020B0604020202020204" pitchFamily="34" charset="0"/>
              <a:buChar char="•"/>
            </a:pPr>
            <a:r>
              <a:rPr lang="en-PH" dirty="0"/>
              <a:t>Concept note formulation</a:t>
            </a:r>
          </a:p>
          <a:p>
            <a:pPr marL="742950" lvl="1" indent="-285750">
              <a:buFont typeface="Arial" panose="020B0604020202020204" pitchFamily="34" charset="0"/>
              <a:buChar char="•"/>
            </a:pPr>
            <a:r>
              <a:rPr lang="en-PH" dirty="0"/>
              <a:t>Project prioritization</a:t>
            </a:r>
          </a:p>
          <a:p>
            <a:pPr marL="742950" lvl="1" indent="-285750">
              <a:buFont typeface="Arial" panose="020B0604020202020204" pitchFamily="34" charset="0"/>
              <a:buChar char="•"/>
            </a:pPr>
            <a:r>
              <a:rPr lang="en-PH" dirty="0"/>
              <a:t>Management of unsolicited proposals</a:t>
            </a:r>
          </a:p>
          <a:p>
            <a:pPr marL="742950" lvl="1" indent="-285750">
              <a:buFont typeface="Arial" panose="020B0604020202020204" pitchFamily="34" charset="0"/>
              <a:buChar char="•"/>
            </a:pPr>
            <a:r>
              <a:rPr lang="en-PH" dirty="0"/>
              <a:t>Financial and economic analysis of PPP projects</a:t>
            </a:r>
          </a:p>
        </p:txBody>
      </p:sp>
    </p:spTree>
    <p:extLst>
      <p:ext uri="{BB962C8B-B14F-4D97-AF65-F5344CB8AC3E}">
        <p14:creationId xmlns:p14="http://schemas.microsoft.com/office/powerpoint/2010/main" val="35212695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6124</TotalTime>
  <Words>1599</Words>
  <Application>Microsoft Office PowerPoint</Application>
  <PresentationFormat>On-screen Show (4:3)</PresentationFormat>
  <Paragraphs>256</Paragraphs>
  <Slides>17</Slides>
  <Notes>10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Roboto</vt:lpstr>
      <vt:lpstr>Segoe UI Semilight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PPP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Miraflor V. Celemin</dc:creator>
  <cp:lastModifiedBy>PPPC</cp:lastModifiedBy>
  <cp:revision>379</cp:revision>
  <dcterms:created xsi:type="dcterms:W3CDTF">2018-03-26T06:00:52Z</dcterms:created>
  <dcterms:modified xsi:type="dcterms:W3CDTF">2020-02-27T01:06:14Z</dcterms:modified>
</cp:coreProperties>
</file>